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Lst>
  <p:sldSz cy="10287000" cx="18288000"/>
  <p:notesSz cx="6858000" cy="9144000"/>
  <p:embeddedFontLst>
    <p:embeddedFont>
      <p:font typeface="Bebas Neue"/>
      <p:regular r:id="rId40"/>
    </p:embeddedFont>
    <p:embeddedFont>
      <p:font typeface="Oswald"/>
      <p:bold r:id="rId41"/>
    </p:embeddedFont>
    <p:embeddedFont>
      <p:font typeface="DM Sans"/>
      <p:regular r:id="rId42"/>
      <p:bold r:id="rId43"/>
      <p:italic r:id="rId44"/>
      <p:boldItalic r:id="rId45"/>
    </p:embeddedFont>
    <p:embeddedFont>
      <p:font typeface="Open Sans"/>
      <p:bold r:id="rId46"/>
      <p:boldItalic r:id="rId4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 uri="GoogleSlidesCustomDataVersion2">
      <go:slidesCustomData xmlns:go="http://customooxmlschemas.google.com/" r:id="rId48" roundtripDataSignature="AMtx7mg/cnUvWJv58nM2NWkLstAtodWkP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BebasNeue-regular.fntdata"/><Relationship Id="rId20" Type="http://schemas.openxmlformats.org/officeDocument/2006/relationships/slide" Target="slides/slide15.xml"/><Relationship Id="rId42" Type="http://schemas.openxmlformats.org/officeDocument/2006/relationships/font" Target="fonts/DMSans-regular.fntdata"/><Relationship Id="rId41" Type="http://schemas.openxmlformats.org/officeDocument/2006/relationships/font" Target="fonts/Oswald-bold.fntdata"/><Relationship Id="rId22" Type="http://schemas.openxmlformats.org/officeDocument/2006/relationships/slide" Target="slides/slide17.xml"/><Relationship Id="rId44" Type="http://schemas.openxmlformats.org/officeDocument/2006/relationships/font" Target="fonts/DMSans-italic.fntdata"/><Relationship Id="rId21" Type="http://schemas.openxmlformats.org/officeDocument/2006/relationships/slide" Target="slides/slide16.xml"/><Relationship Id="rId43" Type="http://schemas.openxmlformats.org/officeDocument/2006/relationships/font" Target="fonts/DMSans-bold.fntdata"/><Relationship Id="rId24" Type="http://schemas.openxmlformats.org/officeDocument/2006/relationships/slide" Target="slides/slide19.xml"/><Relationship Id="rId46" Type="http://schemas.openxmlformats.org/officeDocument/2006/relationships/font" Target="fonts/OpenSans-bold.fntdata"/><Relationship Id="rId23" Type="http://schemas.openxmlformats.org/officeDocument/2006/relationships/slide" Target="slides/slide18.xml"/><Relationship Id="rId45" Type="http://schemas.openxmlformats.org/officeDocument/2006/relationships/font" Target="fonts/DMSans-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48" Type="http://customschemas.google.com/relationships/presentationmetadata" Target="metadata"/><Relationship Id="rId25" Type="http://schemas.openxmlformats.org/officeDocument/2006/relationships/slide" Target="slides/slide20.xml"/><Relationship Id="rId47" Type="http://schemas.openxmlformats.org/officeDocument/2006/relationships/font" Target="fonts/OpenSans-boldItalic.fntdata"/><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slide" Target="slides/slide34.xml"/><Relationship Id="rId16" Type="http://schemas.openxmlformats.org/officeDocument/2006/relationships/slide" Target="slides/slide11.xml"/><Relationship Id="rId38" Type="http://schemas.openxmlformats.org/officeDocument/2006/relationships/slide" Target="slides/slide33.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p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p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1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p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1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p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1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p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2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p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2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p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2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p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2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p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2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 name="Shape 518"/>
        <p:cNvGrpSpPr/>
        <p:nvPr/>
      </p:nvGrpSpPr>
      <p:grpSpPr>
        <a:xfrm>
          <a:off x="0" y="0"/>
          <a:ext cx="0" cy="0"/>
          <a:chOff x="0" y="0"/>
          <a:chExt cx="0" cy="0"/>
        </a:xfrm>
      </p:grpSpPr>
      <p:sp>
        <p:nvSpPr>
          <p:cNvPr id="519" name="Google Shape;519;p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2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 name="Shape 535"/>
        <p:cNvGrpSpPr/>
        <p:nvPr/>
      </p:nvGrpSpPr>
      <p:grpSpPr>
        <a:xfrm>
          <a:off x="0" y="0"/>
          <a:ext cx="0" cy="0"/>
          <a:chOff x="0" y="0"/>
          <a:chExt cx="0" cy="0"/>
        </a:xfrm>
      </p:grpSpPr>
      <p:sp>
        <p:nvSpPr>
          <p:cNvPr id="536" name="Google Shape;536;p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2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5" name="Shape 555"/>
        <p:cNvGrpSpPr/>
        <p:nvPr/>
      </p:nvGrpSpPr>
      <p:grpSpPr>
        <a:xfrm>
          <a:off x="0" y="0"/>
          <a:ext cx="0" cy="0"/>
          <a:chOff x="0" y="0"/>
          <a:chExt cx="0" cy="0"/>
        </a:xfrm>
      </p:grpSpPr>
      <p:sp>
        <p:nvSpPr>
          <p:cNvPr id="556" name="Google Shape;556;p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2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7" name="Shape 577"/>
        <p:cNvGrpSpPr/>
        <p:nvPr/>
      </p:nvGrpSpPr>
      <p:grpSpPr>
        <a:xfrm>
          <a:off x="0" y="0"/>
          <a:ext cx="0" cy="0"/>
          <a:chOff x="0" y="0"/>
          <a:chExt cx="0" cy="0"/>
        </a:xfrm>
      </p:grpSpPr>
      <p:sp>
        <p:nvSpPr>
          <p:cNvPr id="578" name="Google Shape;578;p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2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6" name="Shape 596"/>
        <p:cNvGrpSpPr/>
        <p:nvPr/>
      </p:nvGrpSpPr>
      <p:grpSpPr>
        <a:xfrm>
          <a:off x="0" y="0"/>
          <a:ext cx="0" cy="0"/>
          <a:chOff x="0" y="0"/>
          <a:chExt cx="0" cy="0"/>
        </a:xfrm>
      </p:grpSpPr>
      <p:sp>
        <p:nvSpPr>
          <p:cNvPr id="597" name="Google Shape;597;p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2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4" name="Shape 614"/>
        <p:cNvGrpSpPr/>
        <p:nvPr/>
      </p:nvGrpSpPr>
      <p:grpSpPr>
        <a:xfrm>
          <a:off x="0" y="0"/>
          <a:ext cx="0" cy="0"/>
          <a:chOff x="0" y="0"/>
          <a:chExt cx="0" cy="0"/>
        </a:xfrm>
      </p:grpSpPr>
      <p:sp>
        <p:nvSpPr>
          <p:cNvPr id="615" name="Google Shape;615;p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3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9" name="Shape 629"/>
        <p:cNvGrpSpPr/>
        <p:nvPr/>
      </p:nvGrpSpPr>
      <p:grpSpPr>
        <a:xfrm>
          <a:off x="0" y="0"/>
          <a:ext cx="0" cy="0"/>
          <a:chOff x="0" y="0"/>
          <a:chExt cx="0" cy="0"/>
        </a:xfrm>
      </p:grpSpPr>
      <p:sp>
        <p:nvSpPr>
          <p:cNvPr id="630" name="Google Shape;630;p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3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2" name="Shape 652"/>
        <p:cNvGrpSpPr/>
        <p:nvPr/>
      </p:nvGrpSpPr>
      <p:grpSpPr>
        <a:xfrm>
          <a:off x="0" y="0"/>
          <a:ext cx="0" cy="0"/>
          <a:chOff x="0" y="0"/>
          <a:chExt cx="0" cy="0"/>
        </a:xfrm>
      </p:grpSpPr>
      <p:sp>
        <p:nvSpPr>
          <p:cNvPr id="653" name="Google Shape;653;p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3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0" name="Shape 660"/>
        <p:cNvGrpSpPr/>
        <p:nvPr/>
      </p:nvGrpSpPr>
      <p:grpSpPr>
        <a:xfrm>
          <a:off x="0" y="0"/>
          <a:ext cx="0" cy="0"/>
          <a:chOff x="0" y="0"/>
          <a:chExt cx="0" cy="0"/>
        </a:xfrm>
      </p:grpSpPr>
      <p:sp>
        <p:nvSpPr>
          <p:cNvPr id="661" name="Google Shape;661;p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3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8" name="Shape 668"/>
        <p:cNvGrpSpPr/>
        <p:nvPr/>
      </p:nvGrpSpPr>
      <p:grpSpPr>
        <a:xfrm>
          <a:off x="0" y="0"/>
          <a:ext cx="0" cy="0"/>
          <a:chOff x="0" y="0"/>
          <a:chExt cx="0" cy="0"/>
        </a:xfrm>
      </p:grpSpPr>
      <p:sp>
        <p:nvSpPr>
          <p:cNvPr id="669" name="Google Shape;669;p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3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 name="Shape 11"/>
        <p:cNvGrpSpPr/>
        <p:nvPr/>
      </p:nvGrpSpPr>
      <p:grpSpPr>
        <a:xfrm>
          <a:off x="0" y="0"/>
          <a:ext cx="0" cy="0"/>
          <a:chOff x="0" y="0"/>
          <a:chExt cx="0" cy="0"/>
        </a:xfrm>
      </p:grpSpPr>
      <p:sp>
        <p:nvSpPr>
          <p:cNvPr id="12" name="Google Shape;12;p3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 name="Google Shape;13;p3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 name="Google Shape;14;p3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45"/>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1" name="Google Shape;71;p4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4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4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46"/>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46"/>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7" name="Google Shape;77;p4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4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4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37"/>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37"/>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18" name="Google Shape;18;p3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3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3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3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3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 name="Google Shape;24;p3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39"/>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39"/>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30" name="Google Shape;30;p3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3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3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4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40"/>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6" name="Google Shape;36;p40"/>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7" name="Google Shape;37;p4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4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4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4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41"/>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3" name="Google Shape;43;p41"/>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4" name="Google Shape;44;p41"/>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5" name="Google Shape;45;p41"/>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6" name="Google Shape;46;p4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4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4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4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4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4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4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43"/>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43"/>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57" name="Google Shape;57;p43"/>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58" name="Google Shape;58;p4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4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4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44"/>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44"/>
          <p:cNvSpPr/>
          <p:nvPr>
            <p:ph idx="2" type="pic"/>
          </p:nvPr>
        </p:nvSpPr>
        <p:spPr>
          <a:xfrm>
            <a:off x="1792288" y="612775"/>
            <a:ext cx="5486400" cy="4114800"/>
          </a:xfrm>
          <a:prstGeom prst="rect">
            <a:avLst/>
          </a:prstGeom>
          <a:noFill/>
          <a:ln>
            <a:noFill/>
          </a:ln>
        </p:spPr>
      </p:sp>
      <p:sp>
        <p:nvSpPr>
          <p:cNvPr id="64" name="Google Shape;64;p44"/>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5" name="Google Shape;65;p4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4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4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3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3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 name="Google Shape;8;p3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3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3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6.jpg"/><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6.jp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6.jp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1.png"/><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1.png"/><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1.png"/><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1.png"/><Relationship Id="rId4" Type="http://schemas.openxmlformats.org/officeDocument/2006/relationships/image" Target="../media/image3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16.jpg"/><Relationship Id="rId4" Type="http://schemas.openxmlformats.org/officeDocument/2006/relationships/image" Target="../media/image36.png"/><Relationship Id="rId5" Type="http://schemas.openxmlformats.org/officeDocument/2006/relationships/image" Target="../media/image2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11.png"/><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11.png"/><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6.jpg"/><Relationship Id="rId4" Type="http://schemas.openxmlformats.org/officeDocument/2006/relationships/image" Target="../media/image2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11.png"/><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11.png"/><Relationship Id="rId4" Type="http://schemas.openxmlformats.org/officeDocument/2006/relationships/image" Target="../media/image25.png"/><Relationship Id="rId5" Type="http://schemas.openxmlformats.org/officeDocument/2006/relationships/image" Target="../media/image1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11.png"/><Relationship Id="rId4" Type="http://schemas.openxmlformats.org/officeDocument/2006/relationships/image" Target="../media/image3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11.png"/><Relationship Id="rId4" Type="http://schemas.openxmlformats.org/officeDocument/2006/relationships/image" Target="../media/image30.png"/><Relationship Id="rId5" Type="http://schemas.openxmlformats.org/officeDocument/2006/relationships/image" Target="../media/image5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11.png"/><Relationship Id="rId4" Type="http://schemas.openxmlformats.org/officeDocument/2006/relationships/image" Target="../media/image48.png"/><Relationship Id="rId5" Type="http://schemas.openxmlformats.org/officeDocument/2006/relationships/image" Target="../media/image4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11.png"/><Relationship Id="rId4" Type="http://schemas.openxmlformats.org/officeDocument/2006/relationships/image" Target="../media/image4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11.png"/><Relationship Id="rId4" Type="http://schemas.openxmlformats.org/officeDocument/2006/relationships/image" Target="../media/image33.png"/><Relationship Id="rId5" Type="http://schemas.openxmlformats.org/officeDocument/2006/relationships/image" Target="../media/image4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11.png"/><Relationship Id="rId4" Type="http://schemas.openxmlformats.org/officeDocument/2006/relationships/image" Target="../media/image39.png"/><Relationship Id="rId5" Type="http://schemas.openxmlformats.org/officeDocument/2006/relationships/image" Target="../media/image3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11.png"/><Relationship Id="rId4" Type="http://schemas.openxmlformats.org/officeDocument/2006/relationships/image" Target="../media/image38.png"/><Relationship Id="rId5" Type="http://schemas.openxmlformats.org/officeDocument/2006/relationships/image" Target="../media/image45.png"/><Relationship Id="rId6" Type="http://schemas.openxmlformats.org/officeDocument/2006/relationships/image" Target="../media/image4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11.png"/><Relationship Id="rId4" Type="http://schemas.openxmlformats.org/officeDocument/2006/relationships/image" Target="../media/image49.png"/><Relationship Id="rId5" Type="http://schemas.openxmlformats.org/officeDocument/2006/relationships/image" Target="../media/image4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6.jpg"/><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16.jpg"/><Relationship Id="rId4" Type="http://schemas.openxmlformats.org/officeDocument/2006/relationships/image" Target="../media/image36.png"/><Relationship Id="rId5" Type="http://schemas.openxmlformats.org/officeDocument/2006/relationships/image" Target="../media/image2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1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44.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47.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16.jpg"/><Relationship Id="rId4" Type="http://schemas.openxmlformats.org/officeDocument/2006/relationships/image" Target="../media/image2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6.jpg"/><Relationship Id="rId4" Type="http://schemas.openxmlformats.org/officeDocument/2006/relationships/image" Target="../media/image2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6.jpg"/><Relationship Id="rId4" Type="http://schemas.openxmlformats.org/officeDocument/2006/relationships/image" Target="../media/image11.png"/><Relationship Id="rId5"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6.jpg"/><Relationship Id="rId4" Type="http://schemas.openxmlformats.org/officeDocument/2006/relationships/image" Target="../media/image11.png"/><Relationship Id="rId5" Type="http://schemas.openxmlformats.org/officeDocument/2006/relationships/image" Target="../media/image7.png"/><Relationship Id="rId6"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6.jp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6.jpg"/><Relationship Id="rId4" Type="http://schemas.openxmlformats.org/officeDocument/2006/relationships/image" Target="../media/image2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6.jpg"/><Relationship Id="rId4" Type="http://schemas.openxmlformats.org/officeDocument/2006/relationships/image" Target="../media/image13.png"/><Relationship Id="rId5"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A6A6A6"/>
            </a:gs>
            <a:gs pos="100000">
              <a:srgbClr val="FFFFFF"/>
            </a:gs>
          </a:gsLst>
          <a:lin ang="0" scaled="0"/>
        </a:gradFill>
      </p:bgPr>
    </p:bg>
    <p:spTree>
      <p:nvGrpSpPr>
        <p:cNvPr id="83" name="Shape 83"/>
        <p:cNvGrpSpPr/>
        <p:nvPr/>
      </p:nvGrpSpPr>
      <p:grpSpPr>
        <a:xfrm>
          <a:off x="0" y="0"/>
          <a:ext cx="0" cy="0"/>
          <a:chOff x="0" y="0"/>
          <a:chExt cx="0" cy="0"/>
        </a:xfrm>
      </p:grpSpPr>
      <p:sp>
        <p:nvSpPr>
          <p:cNvPr id="84" name="Google Shape;84;p1"/>
          <p:cNvSpPr/>
          <p:nvPr/>
        </p:nvSpPr>
        <p:spPr>
          <a:xfrm>
            <a:off x="7887442" y="686784"/>
            <a:ext cx="2513117" cy="2550211"/>
          </a:xfrm>
          <a:custGeom>
            <a:rect b="b" l="l" r="r" t="t"/>
            <a:pathLst>
              <a:path extrusionOk="0" h="2550211" w="2513117">
                <a:moveTo>
                  <a:pt x="0" y="0"/>
                </a:moveTo>
                <a:lnTo>
                  <a:pt x="2513116" y="0"/>
                </a:lnTo>
                <a:lnTo>
                  <a:pt x="2513116" y="2550211"/>
                </a:lnTo>
                <a:lnTo>
                  <a:pt x="0" y="2550211"/>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5" name="Google Shape;85;p1"/>
          <p:cNvSpPr/>
          <p:nvPr/>
        </p:nvSpPr>
        <p:spPr>
          <a:xfrm>
            <a:off x="8779686" y="1310941"/>
            <a:ext cx="728628" cy="987058"/>
          </a:xfrm>
          <a:custGeom>
            <a:rect b="b" l="l" r="r" t="t"/>
            <a:pathLst>
              <a:path extrusionOk="0" h="987058" w="728628">
                <a:moveTo>
                  <a:pt x="0" y="0"/>
                </a:moveTo>
                <a:lnTo>
                  <a:pt x="728628" y="0"/>
                </a:lnTo>
                <a:lnTo>
                  <a:pt x="728628" y="987058"/>
                </a:lnTo>
                <a:lnTo>
                  <a:pt x="0" y="987058"/>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6" name="Google Shape;86;p1"/>
          <p:cNvSpPr txBox="1"/>
          <p:nvPr/>
        </p:nvSpPr>
        <p:spPr>
          <a:xfrm>
            <a:off x="2943799" y="3223190"/>
            <a:ext cx="13129030" cy="2704607"/>
          </a:xfrm>
          <a:prstGeom prst="rect">
            <a:avLst/>
          </a:prstGeom>
          <a:noFill/>
          <a:ln>
            <a:noFill/>
          </a:ln>
        </p:spPr>
        <p:txBody>
          <a:bodyPr anchorCtr="0" anchor="t" bIns="0" lIns="0" spcFirstLastPara="1" rIns="0" wrap="square" tIns="0">
            <a:spAutoFit/>
          </a:bodyPr>
          <a:lstStyle/>
          <a:p>
            <a:pPr indent="0" lvl="0" marL="0" marR="0" rtl="0" algn="ctr">
              <a:lnSpc>
                <a:spcPct val="140002"/>
              </a:lnSpc>
              <a:spcBef>
                <a:spcPts val="0"/>
              </a:spcBef>
              <a:spcAft>
                <a:spcPts val="0"/>
              </a:spcAft>
              <a:buNone/>
            </a:pPr>
            <a:r>
              <a:rPr lang="en-US" sz="15769">
                <a:solidFill>
                  <a:srgbClr val="000000"/>
                </a:solidFill>
                <a:latin typeface="Bebas Neue"/>
                <a:ea typeface="Bebas Neue"/>
                <a:cs typeface="Bebas Neue"/>
                <a:sym typeface="Bebas Neue"/>
              </a:rPr>
              <a:t>FIRE WALL</a:t>
            </a:r>
            <a:endParaRPr/>
          </a:p>
        </p:txBody>
      </p:sp>
      <p:sp>
        <p:nvSpPr>
          <p:cNvPr id="87" name="Google Shape;87;p1"/>
          <p:cNvSpPr/>
          <p:nvPr/>
        </p:nvSpPr>
        <p:spPr>
          <a:xfrm>
            <a:off x="679594" y="546065"/>
            <a:ext cx="103876" cy="140719"/>
          </a:xfrm>
          <a:custGeom>
            <a:rect b="b" l="l" r="r" t="t"/>
            <a:pathLst>
              <a:path extrusionOk="0" h="140719" w="103876">
                <a:moveTo>
                  <a:pt x="0" y="0"/>
                </a:moveTo>
                <a:lnTo>
                  <a:pt x="103877" y="0"/>
                </a:lnTo>
                <a:lnTo>
                  <a:pt x="103877" y="140719"/>
                </a:lnTo>
                <a:lnTo>
                  <a:pt x="0" y="140719"/>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8" name="Google Shape;88;p1"/>
          <p:cNvSpPr txBox="1"/>
          <p:nvPr/>
        </p:nvSpPr>
        <p:spPr>
          <a:xfrm>
            <a:off x="2604696" y="5400712"/>
            <a:ext cx="14089718" cy="746372"/>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lang="en-US" sz="4365">
                <a:solidFill>
                  <a:srgbClr val="000000"/>
                </a:solidFill>
                <a:latin typeface="Oswald"/>
                <a:ea typeface="Oswald"/>
                <a:cs typeface="Oswald"/>
                <a:sym typeface="Oswald"/>
              </a:rPr>
              <a:t>Nghiên cứu và triển khai hệ thống Next Generation Firewall</a:t>
            </a:r>
            <a:endParaRPr/>
          </a:p>
        </p:txBody>
      </p:sp>
      <p:sp>
        <p:nvSpPr>
          <p:cNvPr id="89" name="Google Shape;89;p1"/>
          <p:cNvSpPr txBox="1"/>
          <p:nvPr/>
        </p:nvSpPr>
        <p:spPr>
          <a:xfrm>
            <a:off x="1693420" y="133835"/>
            <a:ext cx="8929568" cy="431799"/>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lang="en-US" sz="2500">
                <a:solidFill>
                  <a:srgbClr val="000000"/>
                </a:solidFill>
                <a:latin typeface="Oswald"/>
                <a:ea typeface="Oswald"/>
                <a:cs typeface="Oswald"/>
                <a:sym typeface="Oswald"/>
              </a:rPr>
              <a:t>TRƯỜNG ĐẠI HỌC CÔNG NGHỆ THÔNG TIN - DHQG THÀNH PHỐ HỒ CHÍ MINH</a:t>
            </a:r>
            <a:endParaRPr/>
          </a:p>
        </p:txBody>
      </p:sp>
      <p:sp>
        <p:nvSpPr>
          <p:cNvPr id="90" name="Google Shape;90;p1"/>
          <p:cNvSpPr txBox="1"/>
          <p:nvPr/>
        </p:nvSpPr>
        <p:spPr>
          <a:xfrm>
            <a:off x="6538991" y="6461409"/>
            <a:ext cx="4866322" cy="629920"/>
          </a:xfrm>
          <a:prstGeom prst="rect">
            <a:avLst/>
          </a:prstGeom>
          <a:noFill/>
          <a:ln>
            <a:noFill/>
          </a:ln>
        </p:spPr>
        <p:txBody>
          <a:bodyPr anchorCtr="0" anchor="t" bIns="0" lIns="0" spcFirstLastPara="1" rIns="0" wrap="square" tIns="0">
            <a:spAutoFit/>
          </a:bodyPr>
          <a:lstStyle/>
          <a:p>
            <a:pPr indent="0" lvl="0" marL="0" marR="0" rtl="0" algn="ctr">
              <a:lnSpc>
                <a:spcPct val="140010"/>
              </a:lnSpc>
              <a:spcBef>
                <a:spcPts val="0"/>
              </a:spcBef>
              <a:spcAft>
                <a:spcPts val="0"/>
              </a:spcAft>
              <a:buNone/>
            </a:pPr>
            <a:r>
              <a:rPr b="1" lang="en-US" sz="3699">
                <a:solidFill>
                  <a:srgbClr val="000000"/>
                </a:solidFill>
                <a:latin typeface="Oswald"/>
                <a:ea typeface="Oswald"/>
                <a:cs typeface="Oswald"/>
                <a:sym typeface="Oswald"/>
              </a:rPr>
              <a:t>GIẢNG VIÊN: NGUYỄN DUY</a:t>
            </a:r>
            <a:endParaRPr/>
          </a:p>
        </p:txBody>
      </p:sp>
      <p:sp>
        <p:nvSpPr>
          <p:cNvPr id="91" name="Google Shape;91;p1"/>
          <p:cNvSpPr txBox="1"/>
          <p:nvPr/>
        </p:nvSpPr>
        <p:spPr>
          <a:xfrm>
            <a:off x="337223" y="7374255"/>
            <a:ext cx="4228743" cy="1884045"/>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en-US" sz="2700">
                <a:solidFill>
                  <a:srgbClr val="000000"/>
                </a:solidFill>
                <a:latin typeface="Oswald"/>
                <a:ea typeface="Oswald"/>
                <a:cs typeface="Oswald"/>
                <a:sym typeface="Oswald"/>
              </a:rPr>
              <a:t>Thành viên: Group 21</a:t>
            </a:r>
            <a:endParaRPr/>
          </a:p>
          <a:p>
            <a:pPr indent="-291467" lvl="1" marL="582933" marR="0" rtl="0" algn="l">
              <a:lnSpc>
                <a:spcPct val="140000"/>
              </a:lnSpc>
              <a:spcBef>
                <a:spcPts val="0"/>
              </a:spcBef>
              <a:spcAft>
                <a:spcPts val="0"/>
              </a:spcAft>
              <a:buClr>
                <a:srgbClr val="000000"/>
              </a:buClr>
              <a:buSzPts val="2700"/>
              <a:buFont typeface="Arial"/>
              <a:buChar char="•"/>
            </a:pPr>
            <a:r>
              <a:rPr b="0" i="0" lang="en-US" sz="2700" u="none" cap="none" strike="noStrike">
                <a:solidFill>
                  <a:srgbClr val="000000"/>
                </a:solidFill>
                <a:latin typeface="Oswald"/>
                <a:ea typeface="Oswald"/>
                <a:cs typeface="Oswald"/>
                <a:sym typeface="Oswald"/>
              </a:rPr>
              <a:t>Lê Triệu Phú - 22521100</a:t>
            </a:r>
            <a:endParaRPr/>
          </a:p>
          <a:p>
            <a:pPr indent="-291467" lvl="1" marL="582933" marR="0" rtl="0" algn="l">
              <a:lnSpc>
                <a:spcPct val="140000"/>
              </a:lnSpc>
              <a:spcBef>
                <a:spcPts val="0"/>
              </a:spcBef>
              <a:spcAft>
                <a:spcPts val="0"/>
              </a:spcAft>
              <a:buClr>
                <a:srgbClr val="000000"/>
              </a:buClr>
              <a:buSzPts val="2700"/>
              <a:buFont typeface="Arial"/>
              <a:buChar char="•"/>
            </a:pPr>
            <a:r>
              <a:rPr b="0" i="0" lang="en-US" sz="2700" u="none" cap="none" strike="noStrike">
                <a:solidFill>
                  <a:srgbClr val="000000"/>
                </a:solidFill>
                <a:latin typeface="Oswald"/>
                <a:ea typeface="Oswald"/>
                <a:cs typeface="Oswald"/>
                <a:sym typeface="Oswald"/>
              </a:rPr>
              <a:t>Trần Thiện Mạnh - 22520853</a:t>
            </a:r>
            <a:endParaRPr/>
          </a:p>
          <a:p>
            <a:pPr indent="-291467" lvl="1" marL="582933" marR="0" rtl="0" algn="l">
              <a:lnSpc>
                <a:spcPct val="140000"/>
              </a:lnSpc>
              <a:spcBef>
                <a:spcPts val="0"/>
              </a:spcBef>
              <a:spcAft>
                <a:spcPts val="0"/>
              </a:spcAft>
              <a:buClr>
                <a:srgbClr val="000000"/>
              </a:buClr>
              <a:buSzPts val="2700"/>
              <a:buFont typeface="Arial"/>
              <a:buChar char="•"/>
            </a:pPr>
            <a:r>
              <a:rPr b="0" i="0" lang="en-US" sz="2700" u="none" cap="none" strike="noStrike">
                <a:solidFill>
                  <a:srgbClr val="000000"/>
                </a:solidFill>
                <a:latin typeface="Oswald"/>
                <a:ea typeface="Oswald"/>
                <a:cs typeface="Oswald"/>
                <a:sym typeface="Oswald"/>
              </a:rPr>
              <a:t>Bùi Châu Thống - 22521428</a:t>
            </a:r>
            <a:endParaRPr/>
          </a:p>
        </p:txBody>
      </p:sp>
      <p:sp>
        <p:nvSpPr>
          <p:cNvPr id="92" name="Google Shape;92;p1"/>
          <p:cNvSpPr txBox="1"/>
          <p:nvPr/>
        </p:nvSpPr>
        <p:spPr>
          <a:xfrm>
            <a:off x="1927294" y="7103940"/>
            <a:ext cx="14089718" cy="472686"/>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lang="en-US" sz="2765">
                <a:solidFill>
                  <a:srgbClr val="000000"/>
                </a:solidFill>
                <a:latin typeface="Oswald"/>
                <a:ea typeface="Oswald"/>
                <a:cs typeface="Oswald"/>
                <a:sym typeface="Oswald"/>
              </a:rPr>
              <a:t>MÔN HỌC: AN TOÀN MẠNG</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10"/>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254" name="Google Shape;254;p10"/>
          <p:cNvGrpSpPr/>
          <p:nvPr/>
        </p:nvGrpSpPr>
        <p:grpSpPr>
          <a:xfrm>
            <a:off x="0" y="6441615"/>
            <a:ext cx="4243184" cy="3845385"/>
            <a:chOff x="0" y="-38100"/>
            <a:chExt cx="812800" cy="736600"/>
          </a:xfrm>
        </p:grpSpPr>
        <p:sp>
          <p:nvSpPr>
            <p:cNvPr id="255" name="Google Shape;255;p10"/>
            <p:cNvSpPr/>
            <p:nvPr/>
          </p:nvSpPr>
          <p:spPr>
            <a:xfrm>
              <a:off x="0" y="0"/>
              <a:ext cx="812800" cy="698500"/>
            </a:xfrm>
            <a:custGeom>
              <a:rect b="b" l="l" r="r" t="t"/>
              <a:pathLst>
                <a:path extrusionOk="0"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97A2A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6" name="Google Shape;256;p10"/>
            <p:cNvSpPr txBox="1"/>
            <p:nvPr/>
          </p:nvSpPr>
          <p:spPr>
            <a:xfrm>
              <a:off x="114300" y="-38100"/>
              <a:ext cx="584200" cy="7366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257" name="Google Shape;257;p10"/>
          <p:cNvGrpSpPr/>
          <p:nvPr/>
        </p:nvGrpSpPr>
        <p:grpSpPr>
          <a:xfrm>
            <a:off x="0" y="-72331"/>
            <a:ext cx="18288000" cy="1963757"/>
            <a:chOff x="0" y="-19050"/>
            <a:chExt cx="4816593" cy="517203"/>
          </a:xfrm>
        </p:grpSpPr>
        <p:sp>
          <p:nvSpPr>
            <p:cNvPr id="258" name="Google Shape;258;p10"/>
            <p:cNvSpPr/>
            <p:nvPr/>
          </p:nvSpPr>
          <p:spPr>
            <a:xfrm>
              <a:off x="0" y="0"/>
              <a:ext cx="4816592" cy="498153"/>
            </a:xfrm>
            <a:custGeom>
              <a:rect b="b" l="l" r="r" t="t"/>
              <a:pathLst>
                <a:path extrusionOk="0" h="498153" w="4816592">
                  <a:moveTo>
                    <a:pt x="0" y="0"/>
                  </a:moveTo>
                  <a:lnTo>
                    <a:pt x="4816592" y="0"/>
                  </a:lnTo>
                  <a:lnTo>
                    <a:pt x="4816592" y="498153"/>
                  </a:lnTo>
                  <a:lnTo>
                    <a:pt x="0" y="498153"/>
                  </a:lnTo>
                  <a:close/>
                </a:path>
              </a:pathLst>
            </a:custGeom>
            <a:solidFill>
              <a:srgbClr val="776F6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9" name="Google Shape;259;p10"/>
            <p:cNvSpPr txBox="1"/>
            <p:nvPr/>
          </p:nvSpPr>
          <p:spPr>
            <a:xfrm>
              <a:off x="0" y="-19050"/>
              <a:ext cx="4816593" cy="517203"/>
            </a:xfrm>
            <a:prstGeom prst="rect">
              <a:avLst/>
            </a:prstGeom>
            <a:noFill/>
            <a:ln>
              <a:noFill/>
            </a:ln>
          </p:spPr>
          <p:txBody>
            <a:bodyPr anchorCtr="0" anchor="ctr" bIns="50800" lIns="50800" spcFirstLastPara="1" rIns="50800" wrap="square" tIns="50800">
              <a:noAutofit/>
            </a:bodyPr>
            <a:lstStyle/>
            <a:p>
              <a:pPr indent="0" lvl="0" marL="0" marR="0" rtl="0" algn="ctr">
                <a:lnSpc>
                  <a:spcPct val="158833"/>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260" name="Google Shape;260;p10"/>
          <p:cNvGrpSpPr/>
          <p:nvPr/>
        </p:nvGrpSpPr>
        <p:grpSpPr>
          <a:xfrm>
            <a:off x="2688319" y="1746765"/>
            <a:ext cx="13554350" cy="8540235"/>
            <a:chOff x="0" y="-38100"/>
            <a:chExt cx="3569870" cy="2249280"/>
          </a:xfrm>
        </p:grpSpPr>
        <p:sp>
          <p:nvSpPr>
            <p:cNvPr id="261" name="Google Shape;261;p10"/>
            <p:cNvSpPr/>
            <p:nvPr/>
          </p:nvSpPr>
          <p:spPr>
            <a:xfrm>
              <a:off x="0" y="0"/>
              <a:ext cx="3569870" cy="2211180"/>
            </a:xfrm>
            <a:custGeom>
              <a:rect b="b" l="l" r="r" t="t"/>
              <a:pathLst>
                <a:path extrusionOk="0" h="2211180" w="3569870">
                  <a:moveTo>
                    <a:pt x="29130" y="0"/>
                  </a:moveTo>
                  <a:lnTo>
                    <a:pt x="3540740" y="0"/>
                  </a:lnTo>
                  <a:cubicBezTo>
                    <a:pt x="3556828" y="0"/>
                    <a:pt x="3569870" y="13042"/>
                    <a:pt x="3569870" y="29130"/>
                  </a:cubicBezTo>
                  <a:lnTo>
                    <a:pt x="3569870" y="2182050"/>
                  </a:lnTo>
                  <a:cubicBezTo>
                    <a:pt x="3569870" y="2198138"/>
                    <a:pt x="3556828" y="2211180"/>
                    <a:pt x="3540740" y="2211180"/>
                  </a:cubicBezTo>
                  <a:lnTo>
                    <a:pt x="29130" y="2211180"/>
                  </a:lnTo>
                  <a:cubicBezTo>
                    <a:pt x="13042" y="2211180"/>
                    <a:pt x="0" y="2198138"/>
                    <a:pt x="0" y="2182050"/>
                  </a:cubicBezTo>
                  <a:lnTo>
                    <a:pt x="0" y="29130"/>
                  </a:lnTo>
                  <a:cubicBezTo>
                    <a:pt x="0" y="13042"/>
                    <a:pt x="13042" y="0"/>
                    <a:pt x="29130" y="0"/>
                  </a:cubicBezTo>
                  <a:close/>
                </a:path>
              </a:pathLst>
            </a:custGeom>
            <a:gradFill>
              <a:gsLst>
                <a:gs pos="0">
                  <a:srgbClr val="FFFFFF">
                    <a:alpha val="60392"/>
                  </a:srgbClr>
                </a:gs>
                <a:gs pos="100000">
                  <a:srgbClr val="E8E3DC">
                    <a:alpha val="89803"/>
                  </a:srgbClr>
                </a:gs>
              </a:gsLst>
              <a:lin ang="0" scaled="0"/>
            </a:gradFill>
            <a:ln cap="rnd" cmpd="sng" w="19050">
              <a:solidFill>
                <a:srgbClr val="333333">
                  <a:alpha val="89803"/>
                </a:srgbClr>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2" name="Google Shape;262;p10"/>
            <p:cNvSpPr txBox="1"/>
            <p:nvPr/>
          </p:nvSpPr>
          <p:spPr>
            <a:xfrm>
              <a:off x="0" y="-38100"/>
              <a:ext cx="3569870" cy="224928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63" name="Google Shape;263;p10"/>
          <p:cNvSpPr/>
          <p:nvPr/>
        </p:nvSpPr>
        <p:spPr>
          <a:xfrm>
            <a:off x="3602597" y="2051143"/>
            <a:ext cx="11725794" cy="8076141"/>
          </a:xfrm>
          <a:custGeom>
            <a:rect b="b" l="l" r="r" t="t"/>
            <a:pathLst>
              <a:path extrusionOk="0" h="8076141" w="11725794">
                <a:moveTo>
                  <a:pt x="0" y="0"/>
                </a:moveTo>
                <a:lnTo>
                  <a:pt x="11725794" y="0"/>
                </a:lnTo>
                <a:lnTo>
                  <a:pt x="11725794" y="8076140"/>
                </a:lnTo>
                <a:lnTo>
                  <a:pt x="0" y="8076140"/>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4" name="Google Shape;264;p10"/>
          <p:cNvSpPr txBox="1"/>
          <p:nvPr/>
        </p:nvSpPr>
        <p:spPr>
          <a:xfrm>
            <a:off x="4521789" y="452621"/>
            <a:ext cx="9244422" cy="1037858"/>
          </a:xfrm>
          <a:prstGeom prst="rect">
            <a:avLst/>
          </a:prstGeom>
          <a:noFill/>
          <a:ln>
            <a:noFill/>
          </a:ln>
        </p:spPr>
        <p:txBody>
          <a:bodyPr anchorCtr="0" anchor="t" bIns="0" lIns="0" spcFirstLastPara="1" rIns="0" wrap="square" tIns="0">
            <a:spAutoFit/>
          </a:bodyPr>
          <a:lstStyle/>
          <a:p>
            <a:pPr indent="0" lvl="0" marL="0" marR="0" rtl="0" algn="ctr">
              <a:lnSpc>
                <a:spcPct val="137992"/>
              </a:lnSpc>
              <a:spcBef>
                <a:spcPts val="0"/>
              </a:spcBef>
              <a:spcAft>
                <a:spcPts val="0"/>
              </a:spcAft>
              <a:buNone/>
            </a:pPr>
            <a:r>
              <a:rPr lang="en-US" sz="6096">
                <a:solidFill>
                  <a:srgbClr val="FFFFFF"/>
                </a:solidFill>
                <a:latin typeface="Oswald"/>
                <a:ea typeface="Oswald"/>
                <a:cs typeface="Oswald"/>
                <a:sym typeface="Oswald"/>
              </a:rPr>
              <a:t>CHỨC NĂNG</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11"/>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270" name="Google Shape;270;p11"/>
          <p:cNvGrpSpPr/>
          <p:nvPr/>
        </p:nvGrpSpPr>
        <p:grpSpPr>
          <a:xfrm>
            <a:off x="14044816" y="6441615"/>
            <a:ext cx="4243184" cy="3845385"/>
            <a:chOff x="0" y="-38100"/>
            <a:chExt cx="812800" cy="736600"/>
          </a:xfrm>
        </p:grpSpPr>
        <p:sp>
          <p:nvSpPr>
            <p:cNvPr id="271" name="Google Shape;271;p11"/>
            <p:cNvSpPr/>
            <p:nvPr/>
          </p:nvSpPr>
          <p:spPr>
            <a:xfrm>
              <a:off x="0" y="0"/>
              <a:ext cx="812800" cy="698500"/>
            </a:xfrm>
            <a:custGeom>
              <a:rect b="b" l="l" r="r" t="t"/>
              <a:pathLst>
                <a:path extrusionOk="0"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97A2A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2" name="Google Shape;272;p11"/>
            <p:cNvSpPr txBox="1"/>
            <p:nvPr/>
          </p:nvSpPr>
          <p:spPr>
            <a:xfrm>
              <a:off x="114300" y="-38100"/>
              <a:ext cx="584200" cy="7366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273" name="Google Shape;273;p11"/>
          <p:cNvGrpSpPr/>
          <p:nvPr/>
        </p:nvGrpSpPr>
        <p:grpSpPr>
          <a:xfrm>
            <a:off x="0" y="6441615"/>
            <a:ext cx="4243184" cy="3845385"/>
            <a:chOff x="0" y="-38100"/>
            <a:chExt cx="812800" cy="736600"/>
          </a:xfrm>
        </p:grpSpPr>
        <p:sp>
          <p:nvSpPr>
            <p:cNvPr id="274" name="Google Shape;274;p11"/>
            <p:cNvSpPr/>
            <p:nvPr/>
          </p:nvSpPr>
          <p:spPr>
            <a:xfrm>
              <a:off x="0" y="0"/>
              <a:ext cx="812800" cy="698500"/>
            </a:xfrm>
            <a:custGeom>
              <a:rect b="b" l="l" r="r" t="t"/>
              <a:pathLst>
                <a:path extrusionOk="0"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97A2A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5" name="Google Shape;275;p11"/>
            <p:cNvSpPr txBox="1"/>
            <p:nvPr/>
          </p:nvSpPr>
          <p:spPr>
            <a:xfrm>
              <a:off x="114300" y="-38100"/>
              <a:ext cx="584200" cy="7366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276" name="Google Shape;276;p11"/>
          <p:cNvGrpSpPr/>
          <p:nvPr/>
        </p:nvGrpSpPr>
        <p:grpSpPr>
          <a:xfrm>
            <a:off x="0" y="-72331"/>
            <a:ext cx="18288000" cy="1963757"/>
            <a:chOff x="0" y="-19050"/>
            <a:chExt cx="4816593" cy="517203"/>
          </a:xfrm>
        </p:grpSpPr>
        <p:sp>
          <p:nvSpPr>
            <p:cNvPr id="277" name="Google Shape;277;p11"/>
            <p:cNvSpPr/>
            <p:nvPr/>
          </p:nvSpPr>
          <p:spPr>
            <a:xfrm>
              <a:off x="0" y="0"/>
              <a:ext cx="4816592" cy="498153"/>
            </a:xfrm>
            <a:custGeom>
              <a:rect b="b" l="l" r="r" t="t"/>
              <a:pathLst>
                <a:path extrusionOk="0" h="498153" w="4816592">
                  <a:moveTo>
                    <a:pt x="0" y="0"/>
                  </a:moveTo>
                  <a:lnTo>
                    <a:pt x="4816592" y="0"/>
                  </a:lnTo>
                  <a:lnTo>
                    <a:pt x="4816592" y="498153"/>
                  </a:lnTo>
                  <a:lnTo>
                    <a:pt x="0" y="498153"/>
                  </a:lnTo>
                  <a:close/>
                </a:path>
              </a:pathLst>
            </a:custGeom>
            <a:solidFill>
              <a:srgbClr val="776F6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8" name="Google Shape;278;p11"/>
            <p:cNvSpPr txBox="1"/>
            <p:nvPr/>
          </p:nvSpPr>
          <p:spPr>
            <a:xfrm>
              <a:off x="0" y="-19050"/>
              <a:ext cx="4816593" cy="517203"/>
            </a:xfrm>
            <a:prstGeom prst="rect">
              <a:avLst/>
            </a:prstGeom>
            <a:noFill/>
            <a:ln>
              <a:noFill/>
            </a:ln>
          </p:spPr>
          <p:txBody>
            <a:bodyPr anchorCtr="0" anchor="ctr" bIns="50800" lIns="50800" spcFirstLastPara="1" rIns="50800" wrap="square" tIns="50800">
              <a:noAutofit/>
            </a:bodyPr>
            <a:lstStyle/>
            <a:p>
              <a:pPr indent="0" lvl="0" marL="0" marR="0" rtl="0" algn="ctr">
                <a:lnSpc>
                  <a:spcPct val="158833"/>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279" name="Google Shape;279;p11"/>
          <p:cNvGrpSpPr/>
          <p:nvPr/>
        </p:nvGrpSpPr>
        <p:grpSpPr>
          <a:xfrm>
            <a:off x="2366825" y="2050241"/>
            <a:ext cx="13554350" cy="8236759"/>
            <a:chOff x="0" y="-38100"/>
            <a:chExt cx="3569870" cy="2169352"/>
          </a:xfrm>
        </p:grpSpPr>
        <p:sp>
          <p:nvSpPr>
            <p:cNvPr id="280" name="Google Shape;280;p11"/>
            <p:cNvSpPr/>
            <p:nvPr/>
          </p:nvSpPr>
          <p:spPr>
            <a:xfrm>
              <a:off x="0" y="0"/>
              <a:ext cx="3569870" cy="2131252"/>
            </a:xfrm>
            <a:custGeom>
              <a:rect b="b" l="l" r="r" t="t"/>
              <a:pathLst>
                <a:path extrusionOk="0" h="2131252" w="3569870">
                  <a:moveTo>
                    <a:pt x="29130" y="0"/>
                  </a:moveTo>
                  <a:lnTo>
                    <a:pt x="3540740" y="0"/>
                  </a:lnTo>
                  <a:cubicBezTo>
                    <a:pt x="3556828" y="0"/>
                    <a:pt x="3569870" y="13042"/>
                    <a:pt x="3569870" y="29130"/>
                  </a:cubicBezTo>
                  <a:lnTo>
                    <a:pt x="3569870" y="2102122"/>
                  </a:lnTo>
                  <a:cubicBezTo>
                    <a:pt x="3569870" y="2118210"/>
                    <a:pt x="3556828" y="2131252"/>
                    <a:pt x="3540740" y="2131252"/>
                  </a:cubicBezTo>
                  <a:lnTo>
                    <a:pt x="29130" y="2131252"/>
                  </a:lnTo>
                  <a:cubicBezTo>
                    <a:pt x="13042" y="2131252"/>
                    <a:pt x="0" y="2118210"/>
                    <a:pt x="0" y="2102122"/>
                  </a:cubicBezTo>
                  <a:lnTo>
                    <a:pt x="0" y="29130"/>
                  </a:lnTo>
                  <a:cubicBezTo>
                    <a:pt x="0" y="13042"/>
                    <a:pt x="13042" y="0"/>
                    <a:pt x="29130" y="0"/>
                  </a:cubicBezTo>
                  <a:close/>
                </a:path>
              </a:pathLst>
            </a:custGeom>
            <a:gradFill>
              <a:gsLst>
                <a:gs pos="0">
                  <a:srgbClr val="FFFFFF">
                    <a:alpha val="60392"/>
                  </a:srgbClr>
                </a:gs>
                <a:gs pos="100000">
                  <a:srgbClr val="E8E3DC">
                    <a:alpha val="89803"/>
                  </a:srgbClr>
                </a:gs>
              </a:gsLst>
              <a:lin ang="0" scaled="0"/>
            </a:gradFill>
            <a:ln cap="rnd" cmpd="sng" w="19050">
              <a:solidFill>
                <a:srgbClr val="333333">
                  <a:alpha val="89803"/>
                </a:srgbClr>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1" name="Google Shape;281;p11"/>
            <p:cNvSpPr txBox="1"/>
            <p:nvPr/>
          </p:nvSpPr>
          <p:spPr>
            <a:xfrm>
              <a:off x="0" y="-38100"/>
              <a:ext cx="3569870" cy="2169352"/>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82" name="Google Shape;282;p11"/>
          <p:cNvSpPr/>
          <p:nvPr/>
        </p:nvSpPr>
        <p:spPr>
          <a:xfrm>
            <a:off x="2678355" y="2781831"/>
            <a:ext cx="12931289" cy="6918240"/>
          </a:xfrm>
          <a:custGeom>
            <a:rect b="b" l="l" r="r" t="t"/>
            <a:pathLst>
              <a:path extrusionOk="0" h="6918240" w="12931289">
                <a:moveTo>
                  <a:pt x="0" y="0"/>
                </a:moveTo>
                <a:lnTo>
                  <a:pt x="12931290" y="0"/>
                </a:lnTo>
                <a:lnTo>
                  <a:pt x="12931290" y="6918240"/>
                </a:lnTo>
                <a:lnTo>
                  <a:pt x="0" y="6918240"/>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3" name="Google Shape;283;p11"/>
          <p:cNvSpPr txBox="1"/>
          <p:nvPr/>
        </p:nvSpPr>
        <p:spPr>
          <a:xfrm>
            <a:off x="4521789" y="452621"/>
            <a:ext cx="9244422" cy="1037858"/>
          </a:xfrm>
          <a:prstGeom prst="rect">
            <a:avLst/>
          </a:prstGeom>
          <a:noFill/>
          <a:ln>
            <a:noFill/>
          </a:ln>
        </p:spPr>
        <p:txBody>
          <a:bodyPr anchorCtr="0" anchor="t" bIns="0" lIns="0" spcFirstLastPara="1" rIns="0" wrap="square" tIns="0">
            <a:spAutoFit/>
          </a:bodyPr>
          <a:lstStyle/>
          <a:p>
            <a:pPr indent="0" lvl="0" marL="0" marR="0" rtl="0" algn="ctr">
              <a:lnSpc>
                <a:spcPct val="137992"/>
              </a:lnSpc>
              <a:spcBef>
                <a:spcPts val="0"/>
              </a:spcBef>
              <a:spcAft>
                <a:spcPts val="0"/>
              </a:spcAft>
              <a:buNone/>
            </a:pPr>
            <a:r>
              <a:rPr b="1" lang="en-US" sz="6096">
                <a:solidFill>
                  <a:srgbClr val="FFFFFF"/>
                </a:solidFill>
                <a:latin typeface="Oswald"/>
                <a:ea typeface="Oswald"/>
                <a:cs typeface="Oswald"/>
                <a:sym typeface="Oswald"/>
              </a:rPr>
              <a:t>SO SÁNH</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12"/>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289" name="Google Shape;289;p12"/>
          <p:cNvGrpSpPr/>
          <p:nvPr/>
        </p:nvGrpSpPr>
        <p:grpSpPr>
          <a:xfrm>
            <a:off x="15500326" y="1064386"/>
            <a:ext cx="3086100" cy="2796778"/>
            <a:chOff x="0" y="-38100"/>
            <a:chExt cx="812800" cy="736600"/>
          </a:xfrm>
        </p:grpSpPr>
        <p:sp>
          <p:nvSpPr>
            <p:cNvPr id="290" name="Google Shape;290;p12"/>
            <p:cNvSpPr/>
            <p:nvPr/>
          </p:nvSpPr>
          <p:spPr>
            <a:xfrm>
              <a:off x="0" y="0"/>
              <a:ext cx="812800" cy="698500"/>
            </a:xfrm>
            <a:custGeom>
              <a:rect b="b" l="l" r="r" t="t"/>
              <a:pathLst>
                <a:path extrusionOk="0"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97A2A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1" name="Google Shape;291;p12"/>
            <p:cNvSpPr txBox="1"/>
            <p:nvPr/>
          </p:nvSpPr>
          <p:spPr>
            <a:xfrm>
              <a:off x="114300" y="-38100"/>
              <a:ext cx="584200" cy="7366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292" name="Google Shape;292;p12"/>
          <p:cNvGrpSpPr/>
          <p:nvPr/>
        </p:nvGrpSpPr>
        <p:grpSpPr>
          <a:xfrm>
            <a:off x="12190291" y="5972060"/>
            <a:ext cx="3086100" cy="2796778"/>
            <a:chOff x="0" y="-38100"/>
            <a:chExt cx="812800" cy="736600"/>
          </a:xfrm>
        </p:grpSpPr>
        <p:sp>
          <p:nvSpPr>
            <p:cNvPr id="293" name="Google Shape;293;p12"/>
            <p:cNvSpPr/>
            <p:nvPr/>
          </p:nvSpPr>
          <p:spPr>
            <a:xfrm>
              <a:off x="0" y="0"/>
              <a:ext cx="812800" cy="698500"/>
            </a:xfrm>
            <a:custGeom>
              <a:rect b="b" l="l" r="r" t="t"/>
              <a:pathLst>
                <a:path extrusionOk="0"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97A2A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4" name="Google Shape;294;p12"/>
            <p:cNvSpPr txBox="1"/>
            <p:nvPr/>
          </p:nvSpPr>
          <p:spPr>
            <a:xfrm>
              <a:off x="114300" y="-38100"/>
              <a:ext cx="584200" cy="7366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95" name="Google Shape;295;p12"/>
          <p:cNvSpPr/>
          <p:nvPr/>
        </p:nvSpPr>
        <p:spPr>
          <a:xfrm>
            <a:off x="11949353" y="2162758"/>
            <a:ext cx="7101947" cy="6103235"/>
          </a:xfrm>
          <a:custGeom>
            <a:rect b="b" l="l" r="r" t="t"/>
            <a:pathLst>
              <a:path extrusionOk="0" h="698500" w="812800">
                <a:moveTo>
                  <a:pt x="812800" y="349250"/>
                </a:moveTo>
                <a:lnTo>
                  <a:pt x="609600" y="698500"/>
                </a:lnTo>
                <a:lnTo>
                  <a:pt x="203200" y="698500"/>
                </a:lnTo>
                <a:lnTo>
                  <a:pt x="0" y="349250"/>
                </a:lnTo>
                <a:lnTo>
                  <a:pt x="203200" y="0"/>
                </a:lnTo>
                <a:lnTo>
                  <a:pt x="609600" y="0"/>
                </a:lnTo>
                <a:lnTo>
                  <a:pt x="812800" y="349250"/>
                </a:lnTo>
                <a:close/>
              </a:path>
            </a:pathLst>
          </a:custGeom>
          <a:blipFill rotWithShape="1">
            <a:blip r:embed="rId4">
              <a:alphaModFix/>
            </a:blip>
            <a:stretch>
              <a:fillRect b="0" l="-8631" r="-8633"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6" name="Google Shape;296;p12"/>
          <p:cNvSpPr txBox="1"/>
          <p:nvPr/>
        </p:nvSpPr>
        <p:spPr>
          <a:xfrm>
            <a:off x="1383607" y="3296660"/>
            <a:ext cx="10148825" cy="3949732"/>
          </a:xfrm>
          <a:prstGeom prst="rect">
            <a:avLst/>
          </a:prstGeom>
          <a:noFill/>
          <a:ln>
            <a:noFill/>
          </a:ln>
        </p:spPr>
        <p:txBody>
          <a:bodyPr anchorCtr="0" anchor="t" bIns="0" lIns="0" spcFirstLastPara="1" rIns="0" wrap="square" tIns="0">
            <a:spAutoFit/>
          </a:bodyPr>
          <a:lstStyle/>
          <a:p>
            <a:pPr indent="0" lvl="0" marL="0" marR="0" rtl="0" algn="ctr">
              <a:lnSpc>
                <a:spcPct val="110999"/>
              </a:lnSpc>
              <a:spcBef>
                <a:spcPts val="0"/>
              </a:spcBef>
              <a:spcAft>
                <a:spcPts val="0"/>
              </a:spcAft>
              <a:buNone/>
            </a:pPr>
            <a:r>
              <a:rPr lang="en-US" sz="13891">
                <a:solidFill>
                  <a:srgbClr val="000000"/>
                </a:solidFill>
                <a:latin typeface="Oswald"/>
                <a:ea typeface="Oswald"/>
                <a:cs typeface="Oswald"/>
                <a:sym typeface="Oswald"/>
              </a:rPr>
              <a:t>CÁC CÔNG CỤ HỖ TRỢ</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D9D9"/>
        </a:solidFill>
      </p:bgPr>
    </p:bg>
    <p:spTree>
      <p:nvGrpSpPr>
        <p:cNvPr id="300" name="Shape 300"/>
        <p:cNvGrpSpPr/>
        <p:nvPr/>
      </p:nvGrpSpPr>
      <p:grpSpPr>
        <a:xfrm>
          <a:off x="0" y="0"/>
          <a:ext cx="0" cy="0"/>
          <a:chOff x="0" y="0"/>
          <a:chExt cx="0" cy="0"/>
        </a:xfrm>
      </p:grpSpPr>
      <p:grpSp>
        <p:nvGrpSpPr>
          <p:cNvPr id="301" name="Google Shape;301;p13"/>
          <p:cNvGrpSpPr/>
          <p:nvPr/>
        </p:nvGrpSpPr>
        <p:grpSpPr>
          <a:xfrm>
            <a:off x="0" y="-72331"/>
            <a:ext cx="18288000" cy="1963757"/>
            <a:chOff x="0" y="-19050"/>
            <a:chExt cx="4816593" cy="517203"/>
          </a:xfrm>
        </p:grpSpPr>
        <p:sp>
          <p:nvSpPr>
            <p:cNvPr id="302" name="Google Shape;302;p13"/>
            <p:cNvSpPr/>
            <p:nvPr/>
          </p:nvSpPr>
          <p:spPr>
            <a:xfrm>
              <a:off x="0" y="0"/>
              <a:ext cx="4816592" cy="498153"/>
            </a:xfrm>
            <a:custGeom>
              <a:rect b="b" l="l" r="r" t="t"/>
              <a:pathLst>
                <a:path extrusionOk="0" h="498153" w="4816592">
                  <a:moveTo>
                    <a:pt x="0" y="0"/>
                  </a:moveTo>
                  <a:lnTo>
                    <a:pt x="4816592" y="0"/>
                  </a:lnTo>
                  <a:lnTo>
                    <a:pt x="4816592" y="498153"/>
                  </a:lnTo>
                  <a:lnTo>
                    <a:pt x="0" y="498153"/>
                  </a:lnTo>
                  <a:close/>
                </a:path>
              </a:pathLst>
            </a:custGeom>
            <a:solidFill>
              <a:srgbClr val="776F6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3" name="Google Shape;303;p13"/>
            <p:cNvSpPr txBox="1"/>
            <p:nvPr/>
          </p:nvSpPr>
          <p:spPr>
            <a:xfrm>
              <a:off x="0" y="-19050"/>
              <a:ext cx="4816593" cy="517203"/>
            </a:xfrm>
            <a:prstGeom prst="rect">
              <a:avLst/>
            </a:prstGeom>
            <a:noFill/>
            <a:ln>
              <a:noFill/>
            </a:ln>
          </p:spPr>
          <p:txBody>
            <a:bodyPr anchorCtr="0" anchor="ctr" bIns="50800" lIns="50800" spcFirstLastPara="1" rIns="50800" wrap="square" tIns="50800">
              <a:noAutofit/>
            </a:bodyPr>
            <a:lstStyle/>
            <a:p>
              <a:pPr indent="0" lvl="0" marL="0" marR="0" rtl="0" algn="ctr">
                <a:lnSpc>
                  <a:spcPct val="158833"/>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304" name="Google Shape;304;p13"/>
          <p:cNvSpPr/>
          <p:nvPr/>
        </p:nvSpPr>
        <p:spPr>
          <a:xfrm>
            <a:off x="13451022" y="-4729397"/>
            <a:ext cx="7616557" cy="7815497"/>
          </a:xfrm>
          <a:custGeom>
            <a:rect b="b" l="l" r="r" t="t"/>
            <a:pathLst>
              <a:path extrusionOk="0" h="7815497" w="7616557">
                <a:moveTo>
                  <a:pt x="0" y="0"/>
                </a:moveTo>
                <a:lnTo>
                  <a:pt x="7616556" y="0"/>
                </a:lnTo>
                <a:lnTo>
                  <a:pt x="7616556" y="7815497"/>
                </a:lnTo>
                <a:lnTo>
                  <a:pt x="0" y="7815497"/>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5" name="Google Shape;305;p13"/>
          <p:cNvSpPr/>
          <p:nvPr/>
        </p:nvSpPr>
        <p:spPr>
          <a:xfrm>
            <a:off x="-2851369" y="-3442596"/>
            <a:ext cx="6709932" cy="6885191"/>
          </a:xfrm>
          <a:custGeom>
            <a:rect b="b" l="l" r="r" t="t"/>
            <a:pathLst>
              <a:path extrusionOk="0" h="6885191" w="6709932">
                <a:moveTo>
                  <a:pt x="0" y="0"/>
                </a:moveTo>
                <a:lnTo>
                  <a:pt x="6709932" y="0"/>
                </a:lnTo>
                <a:lnTo>
                  <a:pt x="6709932" y="6885192"/>
                </a:lnTo>
                <a:lnTo>
                  <a:pt x="0" y="6885192"/>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306" name="Google Shape;306;p13"/>
          <p:cNvGrpSpPr/>
          <p:nvPr/>
        </p:nvGrpSpPr>
        <p:grpSpPr>
          <a:xfrm>
            <a:off x="1904736" y="1975442"/>
            <a:ext cx="14783842" cy="7464076"/>
            <a:chOff x="0" y="-19050"/>
            <a:chExt cx="3727744" cy="1882066"/>
          </a:xfrm>
        </p:grpSpPr>
        <p:sp>
          <p:nvSpPr>
            <p:cNvPr id="307" name="Google Shape;307;p13"/>
            <p:cNvSpPr/>
            <p:nvPr/>
          </p:nvSpPr>
          <p:spPr>
            <a:xfrm>
              <a:off x="0" y="0"/>
              <a:ext cx="3727744" cy="1863016"/>
            </a:xfrm>
            <a:custGeom>
              <a:rect b="b" l="l" r="r" t="t"/>
              <a:pathLst>
                <a:path extrusionOk="0" h="1863016" w="3727744">
                  <a:moveTo>
                    <a:pt x="3727744" y="0"/>
                  </a:moveTo>
                  <a:lnTo>
                    <a:pt x="0" y="0"/>
                  </a:lnTo>
                  <a:lnTo>
                    <a:pt x="0" y="1675056"/>
                  </a:lnTo>
                  <a:lnTo>
                    <a:pt x="157480" y="1675056"/>
                  </a:lnTo>
                  <a:lnTo>
                    <a:pt x="157480" y="1863016"/>
                  </a:lnTo>
                  <a:lnTo>
                    <a:pt x="463550" y="1675056"/>
                  </a:lnTo>
                  <a:lnTo>
                    <a:pt x="3727744" y="1675056"/>
                  </a:lnTo>
                  <a:lnTo>
                    <a:pt x="3727744" y="0"/>
                  </a:lnTo>
                  <a:close/>
                </a:path>
              </a:pathLst>
            </a:custGeom>
            <a:gradFill>
              <a:gsLst>
                <a:gs pos="0">
                  <a:srgbClr val="A6A6A6"/>
                </a:gs>
                <a:gs pos="100000">
                  <a:srgbClr val="FFFFFF"/>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8" name="Google Shape;308;p13"/>
            <p:cNvSpPr txBox="1"/>
            <p:nvPr/>
          </p:nvSpPr>
          <p:spPr>
            <a:xfrm>
              <a:off x="0" y="-19050"/>
              <a:ext cx="3727744" cy="1691566"/>
            </a:xfrm>
            <a:prstGeom prst="rect">
              <a:avLst/>
            </a:prstGeom>
            <a:noFill/>
            <a:ln>
              <a:noFill/>
            </a:ln>
          </p:spPr>
          <p:txBody>
            <a:bodyPr anchorCtr="0" anchor="ctr" bIns="50800" lIns="50800" spcFirstLastPara="1" rIns="50800" wrap="square" tIns="50800">
              <a:noAutofit/>
            </a:bodyPr>
            <a:lstStyle/>
            <a:p>
              <a:pPr indent="0" lvl="0" marL="0" marR="0" rtl="0" algn="ctr">
                <a:lnSpc>
                  <a:spcPct val="158833"/>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309" name="Google Shape;309;p13"/>
          <p:cNvGrpSpPr/>
          <p:nvPr/>
        </p:nvGrpSpPr>
        <p:grpSpPr>
          <a:xfrm>
            <a:off x="1028700" y="7186686"/>
            <a:ext cx="3083492" cy="2252832"/>
            <a:chOff x="0" y="-57150"/>
            <a:chExt cx="812113" cy="593338"/>
          </a:xfrm>
        </p:grpSpPr>
        <p:sp>
          <p:nvSpPr>
            <p:cNvPr id="310" name="Google Shape;310;p13"/>
            <p:cNvSpPr/>
            <p:nvPr/>
          </p:nvSpPr>
          <p:spPr>
            <a:xfrm>
              <a:off x="0" y="0"/>
              <a:ext cx="812113" cy="536188"/>
            </a:xfrm>
            <a:custGeom>
              <a:rect b="b" l="l" r="r" t="t"/>
              <a:pathLst>
                <a:path extrusionOk="0" h="536188" w="812113">
                  <a:moveTo>
                    <a:pt x="0" y="0"/>
                  </a:moveTo>
                  <a:lnTo>
                    <a:pt x="812113" y="0"/>
                  </a:lnTo>
                  <a:lnTo>
                    <a:pt x="812113" y="536188"/>
                  </a:lnTo>
                  <a:lnTo>
                    <a:pt x="0" y="536188"/>
                  </a:lnTo>
                  <a:close/>
                </a:path>
              </a:pathLst>
            </a:custGeom>
            <a:solidFill>
              <a:srgbClr val="1A1A1A"/>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1" name="Google Shape;311;p13"/>
            <p:cNvSpPr txBox="1"/>
            <p:nvPr/>
          </p:nvSpPr>
          <p:spPr>
            <a:xfrm>
              <a:off x="0" y="-57150"/>
              <a:ext cx="812113" cy="593338"/>
            </a:xfrm>
            <a:prstGeom prst="rect">
              <a:avLst/>
            </a:prstGeom>
            <a:noFill/>
            <a:ln>
              <a:noFill/>
            </a:ln>
          </p:spPr>
          <p:txBody>
            <a:bodyPr anchorCtr="0" anchor="ctr" bIns="50800" lIns="50800" spcFirstLastPara="1" rIns="50800" wrap="square" tIns="50800">
              <a:noAutofit/>
            </a:bodyPr>
            <a:lstStyle/>
            <a:p>
              <a:pPr indent="0" lvl="0" marL="0" marR="0" rtl="0" algn="ctr">
                <a:lnSpc>
                  <a:spcPct val="138007"/>
                </a:lnSpc>
                <a:spcBef>
                  <a:spcPts val="0"/>
                </a:spcBef>
                <a:spcAft>
                  <a:spcPts val="0"/>
                </a:spcAft>
                <a:buNone/>
              </a:pPr>
              <a:r>
                <a:rPr lang="en-US" sz="2981">
                  <a:solidFill>
                    <a:srgbClr val="FFFFFF"/>
                  </a:solidFill>
                  <a:latin typeface="Oswald"/>
                  <a:ea typeface="Oswald"/>
                  <a:cs typeface="Oswald"/>
                  <a:sym typeface="Oswald"/>
                </a:rPr>
                <a:t>ĐẶC ĐIỂM</a:t>
              </a:r>
              <a:endParaRPr/>
            </a:p>
          </p:txBody>
        </p:sp>
      </p:grpSp>
      <p:sp>
        <p:nvSpPr>
          <p:cNvPr id="312" name="Google Shape;312;p13"/>
          <p:cNvSpPr txBox="1"/>
          <p:nvPr/>
        </p:nvSpPr>
        <p:spPr>
          <a:xfrm>
            <a:off x="2679317" y="2269702"/>
            <a:ext cx="13234680" cy="4695826"/>
          </a:xfrm>
          <a:prstGeom prst="rect">
            <a:avLst/>
          </a:prstGeom>
          <a:noFill/>
          <a:ln>
            <a:noFill/>
          </a:ln>
        </p:spPr>
        <p:txBody>
          <a:bodyPr anchorCtr="0" anchor="t" bIns="0" lIns="0" spcFirstLastPara="1" rIns="0" wrap="square" tIns="0">
            <a:spAutoFit/>
          </a:bodyPr>
          <a:lstStyle/>
          <a:p>
            <a:pPr indent="0" lvl="0" marL="0" marR="0" rtl="0" algn="ctr">
              <a:lnSpc>
                <a:spcPct val="140013"/>
              </a:lnSpc>
              <a:spcBef>
                <a:spcPts val="0"/>
              </a:spcBef>
              <a:spcAft>
                <a:spcPts val="0"/>
              </a:spcAft>
              <a:buNone/>
            </a:pPr>
            <a:r>
              <a:rPr lang="en-US" sz="2999">
                <a:solidFill>
                  <a:srgbClr val="000000"/>
                </a:solidFill>
                <a:latin typeface="DM Sans"/>
                <a:ea typeface="DM Sans"/>
                <a:cs typeface="DM Sans"/>
                <a:sym typeface="DM Sans"/>
              </a:rPr>
              <a:t>IP Table là một công cụ trên hệ điều hành Linux, cung cấp cơ chế lọc gói tin dựa trên địa chỉ IP, cổng, và giao thức. Nó cho phép:</a:t>
            </a:r>
            <a:endParaRPr/>
          </a:p>
          <a:p>
            <a:pPr indent="-323848" lvl="1" marL="647695" marR="0" rtl="0" algn="ctr">
              <a:lnSpc>
                <a:spcPct val="140013"/>
              </a:lnSpc>
              <a:spcBef>
                <a:spcPts val="0"/>
              </a:spcBef>
              <a:spcAft>
                <a:spcPts val="0"/>
              </a:spcAft>
              <a:buClr>
                <a:srgbClr val="000000"/>
              </a:buClr>
              <a:buSzPts val="2999"/>
              <a:buFont typeface="Arial"/>
              <a:buChar char="•"/>
            </a:pPr>
            <a:r>
              <a:rPr b="0" i="0" lang="en-US" sz="2999" u="none" cap="none" strike="noStrike">
                <a:solidFill>
                  <a:srgbClr val="000000"/>
                </a:solidFill>
                <a:latin typeface="DM Sans"/>
                <a:ea typeface="DM Sans"/>
                <a:cs typeface="DM Sans"/>
                <a:sym typeface="DM Sans"/>
              </a:rPr>
              <a:t>Lọc gói tin: Tạo ra các quy tắc chặn hoặc cho phép lưu lượng dựa trên địa chỉ nguồn và đích, cổng giao tiếp.</a:t>
            </a:r>
            <a:endParaRPr/>
          </a:p>
          <a:p>
            <a:pPr indent="-323848" lvl="1" marL="647695" marR="0" rtl="0" algn="ctr">
              <a:lnSpc>
                <a:spcPct val="140013"/>
              </a:lnSpc>
              <a:spcBef>
                <a:spcPts val="0"/>
              </a:spcBef>
              <a:spcAft>
                <a:spcPts val="0"/>
              </a:spcAft>
              <a:buClr>
                <a:srgbClr val="000000"/>
              </a:buClr>
              <a:buSzPts val="2999"/>
              <a:buFont typeface="Arial"/>
              <a:buChar char="•"/>
            </a:pPr>
            <a:r>
              <a:rPr b="0" i="0" lang="en-US" sz="2999" u="none" cap="none" strike="noStrike">
                <a:solidFill>
                  <a:srgbClr val="000000"/>
                </a:solidFill>
                <a:latin typeface="DM Sans"/>
                <a:ea typeface="DM Sans"/>
                <a:cs typeface="DM Sans"/>
                <a:sym typeface="DM Sans"/>
              </a:rPr>
              <a:t>NAT (Network Address Translation): Cho phép chuyển đổi địa chỉ IP nguồn hoặc đích, hỗ trợ truy cập từ mạng nội bộ ra ngoài và ngược lại.</a:t>
            </a:r>
            <a:endParaRPr/>
          </a:p>
          <a:p>
            <a:pPr indent="-323848" lvl="1" marL="647695" marR="0" rtl="0" algn="ctr">
              <a:lnSpc>
                <a:spcPct val="140013"/>
              </a:lnSpc>
              <a:spcBef>
                <a:spcPts val="0"/>
              </a:spcBef>
              <a:spcAft>
                <a:spcPts val="0"/>
              </a:spcAft>
              <a:buClr>
                <a:srgbClr val="000000"/>
              </a:buClr>
              <a:buSzPts val="2999"/>
              <a:buFont typeface="Arial"/>
              <a:buChar char="•"/>
            </a:pPr>
            <a:r>
              <a:rPr b="0" i="0" lang="en-US" sz="2999" u="none" cap="none" strike="noStrike">
                <a:solidFill>
                  <a:srgbClr val="000000"/>
                </a:solidFill>
                <a:latin typeface="DM Sans"/>
                <a:ea typeface="DM Sans"/>
                <a:cs typeface="DM Sans"/>
                <a:sym typeface="DM Sans"/>
              </a:rPr>
              <a:t>Chính sách kiểm soát truy cập: Các quy tắc của IP Table giúp kiểm soát lưu lượng mạng đến và đi, thiết lập lớp bảo vệ đầu tiên cho hệ thống.</a:t>
            </a:r>
            <a:endParaRPr/>
          </a:p>
          <a:p>
            <a:pPr indent="0" lvl="0" marL="0" marR="0" rtl="0" algn="ctr">
              <a:lnSpc>
                <a:spcPct val="140013"/>
              </a:lnSpc>
              <a:spcBef>
                <a:spcPts val="0"/>
              </a:spcBef>
              <a:spcAft>
                <a:spcPts val="0"/>
              </a:spcAft>
              <a:buNone/>
            </a:pPr>
            <a:r>
              <a:t/>
            </a:r>
            <a:endParaRPr sz="2999">
              <a:solidFill>
                <a:srgbClr val="000000"/>
              </a:solidFill>
              <a:latin typeface="DM Sans"/>
              <a:ea typeface="DM Sans"/>
              <a:cs typeface="DM Sans"/>
              <a:sym typeface="DM Sans"/>
            </a:endParaRPr>
          </a:p>
        </p:txBody>
      </p:sp>
      <p:sp>
        <p:nvSpPr>
          <p:cNvPr id="313" name="Google Shape;313;p13"/>
          <p:cNvSpPr/>
          <p:nvPr/>
        </p:nvSpPr>
        <p:spPr>
          <a:xfrm>
            <a:off x="5070245" y="6553663"/>
            <a:ext cx="8930243" cy="3592097"/>
          </a:xfrm>
          <a:custGeom>
            <a:rect b="b" l="l" r="r" t="t"/>
            <a:pathLst>
              <a:path extrusionOk="0" h="3592097" w="8930243">
                <a:moveTo>
                  <a:pt x="0" y="0"/>
                </a:moveTo>
                <a:lnTo>
                  <a:pt x="8930242" y="0"/>
                </a:lnTo>
                <a:lnTo>
                  <a:pt x="8930242" y="3592096"/>
                </a:lnTo>
                <a:lnTo>
                  <a:pt x="0" y="3592096"/>
                </a:lnTo>
                <a:lnTo>
                  <a:pt x="0" y="0"/>
                </a:lnTo>
                <a:close/>
              </a:path>
            </a:pathLst>
          </a:custGeom>
          <a:blipFill rotWithShape="1">
            <a:blip r:embed="rId4">
              <a:alphaModFix/>
            </a:blip>
            <a:stretch>
              <a:fillRect b="-4902"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4" name="Google Shape;314;p13"/>
          <p:cNvSpPr txBox="1"/>
          <p:nvPr/>
        </p:nvSpPr>
        <p:spPr>
          <a:xfrm>
            <a:off x="4521789" y="452621"/>
            <a:ext cx="9244422" cy="1037858"/>
          </a:xfrm>
          <a:prstGeom prst="rect">
            <a:avLst/>
          </a:prstGeom>
          <a:noFill/>
          <a:ln>
            <a:noFill/>
          </a:ln>
        </p:spPr>
        <p:txBody>
          <a:bodyPr anchorCtr="0" anchor="t" bIns="0" lIns="0" spcFirstLastPara="1" rIns="0" wrap="square" tIns="0">
            <a:spAutoFit/>
          </a:bodyPr>
          <a:lstStyle/>
          <a:p>
            <a:pPr indent="0" lvl="0" marL="0" marR="0" rtl="0" algn="ctr">
              <a:lnSpc>
                <a:spcPct val="137992"/>
              </a:lnSpc>
              <a:spcBef>
                <a:spcPts val="0"/>
              </a:spcBef>
              <a:spcAft>
                <a:spcPts val="0"/>
              </a:spcAft>
              <a:buNone/>
            </a:pPr>
            <a:r>
              <a:rPr lang="en-US" sz="6096">
                <a:solidFill>
                  <a:srgbClr val="FFFFFF"/>
                </a:solidFill>
                <a:latin typeface="Oswald"/>
                <a:ea typeface="Oswald"/>
                <a:cs typeface="Oswald"/>
                <a:sym typeface="Oswald"/>
              </a:rPr>
              <a:t>IP TABLE</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D9D9"/>
        </a:solidFill>
      </p:bgPr>
    </p:bg>
    <p:spTree>
      <p:nvGrpSpPr>
        <p:cNvPr id="318" name="Shape 318"/>
        <p:cNvGrpSpPr/>
        <p:nvPr/>
      </p:nvGrpSpPr>
      <p:grpSpPr>
        <a:xfrm>
          <a:off x="0" y="0"/>
          <a:ext cx="0" cy="0"/>
          <a:chOff x="0" y="0"/>
          <a:chExt cx="0" cy="0"/>
        </a:xfrm>
      </p:grpSpPr>
      <p:grpSp>
        <p:nvGrpSpPr>
          <p:cNvPr id="319" name="Google Shape;319;p14"/>
          <p:cNvGrpSpPr/>
          <p:nvPr/>
        </p:nvGrpSpPr>
        <p:grpSpPr>
          <a:xfrm>
            <a:off x="0" y="-72331"/>
            <a:ext cx="18288000" cy="1963757"/>
            <a:chOff x="0" y="-19050"/>
            <a:chExt cx="4816593" cy="517203"/>
          </a:xfrm>
        </p:grpSpPr>
        <p:sp>
          <p:nvSpPr>
            <p:cNvPr id="320" name="Google Shape;320;p14"/>
            <p:cNvSpPr/>
            <p:nvPr/>
          </p:nvSpPr>
          <p:spPr>
            <a:xfrm>
              <a:off x="0" y="0"/>
              <a:ext cx="4816592" cy="498153"/>
            </a:xfrm>
            <a:custGeom>
              <a:rect b="b" l="l" r="r" t="t"/>
              <a:pathLst>
                <a:path extrusionOk="0" h="498153" w="4816592">
                  <a:moveTo>
                    <a:pt x="0" y="0"/>
                  </a:moveTo>
                  <a:lnTo>
                    <a:pt x="4816592" y="0"/>
                  </a:lnTo>
                  <a:lnTo>
                    <a:pt x="4816592" y="498153"/>
                  </a:lnTo>
                  <a:lnTo>
                    <a:pt x="0" y="498153"/>
                  </a:lnTo>
                  <a:close/>
                </a:path>
              </a:pathLst>
            </a:custGeom>
            <a:solidFill>
              <a:srgbClr val="776F6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1" name="Google Shape;321;p14"/>
            <p:cNvSpPr txBox="1"/>
            <p:nvPr/>
          </p:nvSpPr>
          <p:spPr>
            <a:xfrm>
              <a:off x="0" y="-19050"/>
              <a:ext cx="4816593" cy="517203"/>
            </a:xfrm>
            <a:prstGeom prst="rect">
              <a:avLst/>
            </a:prstGeom>
            <a:noFill/>
            <a:ln>
              <a:noFill/>
            </a:ln>
          </p:spPr>
          <p:txBody>
            <a:bodyPr anchorCtr="0" anchor="ctr" bIns="50800" lIns="50800" spcFirstLastPara="1" rIns="50800" wrap="square" tIns="50800">
              <a:noAutofit/>
            </a:bodyPr>
            <a:lstStyle/>
            <a:p>
              <a:pPr indent="0" lvl="0" marL="0" marR="0" rtl="0" algn="ctr">
                <a:lnSpc>
                  <a:spcPct val="158833"/>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322" name="Google Shape;322;p14"/>
          <p:cNvSpPr/>
          <p:nvPr/>
        </p:nvSpPr>
        <p:spPr>
          <a:xfrm>
            <a:off x="13451022" y="-4729397"/>
            <a:ext cx="7616557" cy="7815497"/>
          </a:xfrm>
          <a:custGeom>
            <a:rect b="b" l="l" r="r" t="t"/>
            <a:pathLst>
              <a:path extrusionOk="0" h="7815497" w="7616557">
                <a:moveTo>
                  <a:pt x="0" y="0"/>
                </a:moveTo>
                <a:lnTo>
                  <a:pt x="7616556" y="0"/>
                </a:lnTo>
                <a:lnTo>
                  <a:pt x="7616556" y="7815497"/>
                </a:lnTo>
                <a:lnTo>
                  <a:pt x="0" y="7815497"/>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3" name="Google Shape;323;p14"/>
          <p:cNvSpPr/>
          <p:nvPr/>
        </p:nvSpPr>
        <p:spPr>
          <a:xfrm>
            <a:off x="-2851369" y="-3442596"/>
            <a:ext cx="6709932" cy="6885191"/>
          </a:xfrm>
          <a:custGeom>
            <a:rect b="b" l="l" r="r" t="t"/>
            <a:pathLst>
              <a:path extrusionOk="0" h="6885191" w="6709932">
                <a:moveTo>
                  <a:pt x="0" y="0"/>
                </a:moveTo>
                <a:lnTo>
                  <a:pt x="6709932" y="0"/>
                </a:lnTo>
                <a:lnTo>
                  <a:pt x="6709932" y="6885192"/>
                </a:lnTo>
                <a:lnTo>
                  <a:pt x="0" y="6885192"/>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324" name="Google Shape;324;p14"/>
          <p:cNvGrpSpPr/>
          <p:nvPr/>
        </p:nvGrpSpPr>
        <p:grpSpPr>
          <a:xfrm>
            <a:off x="1904736" y="1975442"/>
            <a:ext cx="14783842" cy="7282858"/>
            <a:chOff x="0" y="-19050"/>
            <a:chExt cx="3727744" cy="1836372"/>
          </a:xfrm>
        </p:grpSpPr>
        <p:sp>
          <p:nvSpPr>
            <p:cNvPr id="325" name="Google Shape;325;p14"/>
            <p:cNvSpPr/>
            <p:nvPr/>
          </p:nvSpPr>
          <p:spPr>
            <a:xfrm>
              <a:off x="0" y="0"/>
              <a:ext cx="3727744" cy="1817322"/>
            </a:xfrm>
            <a:custGeom>
              <a:rect b="b" l="l" r="r" t="t"/>
              <a:pathLst>
                <a:path extrusionOk="0" h="1817322" w="3727744">
                  <a:moveTo>
                    <a:pt x="3727744" y="0"/>
                  </a:moveTo>
                  <a:lnTo>
                    <a:pt x="0" y="0"/>
                  </a:lnTo>
                  <a:lnTo>
                    <a:pt x="0" y="1629362"/>
                  </a:lnTo>
                  <a:lnTo>
                    <a:pt x="157480" y="1629362"/>
                  </a:lnTo>
                  <a:lnTo>
                    <a:pt x="157480" y="1817322"/>
                  </a:lnTo>
                  <a:lnTo>
                    <a:pt x="463550" y="1629362"/>
                  </a:lnTo>
                  <a:lnTo>
                    <a:pt x="3727744" y="1629362"/>
                  </a:lnTo>
                  <a:lnTo>
                    <a:pt x="3727744" y="0"/>
                  </a:lnTo>
                  <a:close/>
                </a:path>
              </a:pathLst>
            </a:custGeom>
            <a:gradFill>
              <a:gsLst>
                <a:gs pos="0">
                  <a:srgbClr val="A6A6A6"/>
                </a:gs>
                <a:gs pos="100000">
                  <a:srgbClr val="FFFFFF"/>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6" name="Google Shape;326;p14"/>
            <p:cNvSpPr txBox="1"/>
            <p:nvPr/>
          </p:nvSpPr>
          <p:spPr>
            <a:xfrm>
              <a:off x="0" y="-19050"/>
              <a:ext cx="3727744" cy="1645872"/>
            </a:xfrm>
            <a:prstGeom prst="rect">
              <a:avLst/>
            </a:prstGeom>
            <a:noFill/>
            <a:ln>
              <a:noFill/>
            </a:ln>
          </p:spPr>
          <p:txBody>
            <a:bodyPr anchorCtr="0" anchor="ctr" bIns="50800" lIns="50800" spcFirstLastPara="1" rIns="50800" wrap="square" tIns="50800">
              <a:noAutofit/>
            </a:bodyPr>
            <a:lstStyle/>
            <a:p>
              <a:pPr indent="0" lvl="0" marL="0" marR="0" rtl="0" algn="ctr">
                <a:lnSpc>
                  <a:spcPct val="158833"/>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327" name="Google Shape;327;p14"/>
          <p:cNvGrpSpPr/>
          <p:nvPr/>
        </p:nvGrpSpPr>
        <p:grpSpPr>
          <a:xfrm>
            <a:off x="1028700" y="7186686"/>
            <a:ext cx="3083492" cy="2252832"/>
            <a:chOff x="0" y="-57150"/>
            <a:chExt cx="812113" cy="593338"/>
          </a:xfrm>
        </p:grpSpPr>
        <p:sp>
          <p:nvSpPr>
            <p:cNvPr id="328" name="Google Shape;328;p14"/>
            <p:cNvSpPr/>
            <p:nvPr/>
          </p:nvSpPr>
          <p:spPr>
            <a:xfrm>
              <a:off x="0" y="0"/>
              <a:ext cx="812113" cy="536188"/>
            </a:xfrm>
            <a:custGeom>
              <a:rect b="b" l="l" r="r" t="t"/>
              <a:pathLst>
                <a:path extrusionOk="0" h="536188" w="812113">
                  <a:moveTo>
                    <a:pt x="0" y="0"/>
                  </a:moveTo>
                  <a:lnTo>
                    <a:pt x="812113" y="0"/>
                  </a:lnTo>
                  <a:lnTo>
                    <a:pt x="812113" y="536188"/>
                  </a:lnTo>
                  <a:lnTo>
                    <a:pt x="0" y="536188"/>
                  </a:lnTo>
                  <a:close/>
                </a:path>
              </a:pathLst>
            </a:custGeom>
            <a:solidFill>
              <a:srgbClr val="1A1A1A"/>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9" name="Google Shape;329;p14"/>
            <p:cNvSpPr txBox="1"/>
            <p:nvPr/>
          </p:nvSpPr>
          <p:spPr>
            <a:xfrm>
              <a:off x="0" y="-57150"/>
              <a:ext cx="812113" cy="593338"/>
            </a:xfrm>
            <a:prstGeom prst="rect">
              <a:avLst/>
            </a:prstGeom>
            <a:noFill/>
            <a:ln>
              <a:noFill/>
            </a:ln>
          </p:spPr>
          <p:txBody>
            <a:bodyPr anchorCtr="0" anchor="ctr" bIns="50800" lIns="50800" spcFirstLastPara="1" rIns="50800" wrap="square" tIns="50800">
              <a:noAutofit/>
            </a:bodyPr>
            <a:lstStyle/>
            <a:p>
              <a:pPr indent="0" lvl="0" marL="0" marR="0" rtl="0" algn="ctr">
                <a:lnSpc>
                  <a:spcPct val="138007"/>
                </a:lnSpc>
                <a:spcBef>
                  <a:spcPts val="0"/>
                </a:spcBef>
                <a:spcAft>
                  <a:spcPts val="0"/>
                </a:spcAft>
                <a:buNone/>
              </a:pPr>
              <a:r>
                <a:rPr lang="en-US" sz="2981">
                  <a:solidFill>
                    <a:srgbClr val="FFFFFF"/>
                  </a:solidFill>
                  <a:latin typeface="Oswald"/>
                  <a:ea typeface="Oswald"/>
                  <a:cs typeface="Oswald"/>
                  <a:sym typeface="Oswald"/>
                </a:rPr>
                <a:t>CẤU TRÚC, CÁCH HOẠT ĐỘNG</a:t>
              </a:r>
              <a:endParaRPr/>
            </a:p>
          </p:txBody>
        </p:sp>
      </p:grpSp>
      <p:sp>
        <p:nvSpPr>
          <p:cNvPr id="330" name="Google Shape;330;p14"/>
          <p:cNvSpPr/>
          <p:nvPr/>
        </p:nvSpPr>
        <p:spPr>
          <a:xfrm>
            <a:off x="4711875" y="6122841"/>
            <a:ext cx="9570452" cy="3926339"/>
          </a:xfrm>
          <a:custGeom>
            <a:rect b="b" l="l" r="r" t="t"/>
            <a:pathLst>
              <a:path extrusionOk="0" h="3926339" w="9570452">
                <a:moveTo>
                  <a:pt x="0" y="0"/>
                </a:moveTo>
                <a:lnTo>
                  <a:pt x="9570452" y="0"/>
                </a:lnTo>
                <a:lnTo>
                  <a:pt x="9570452" y="3926340"/>
                </a:lnTo>
                <a:lnTo>
                  <a:pt x="0" y="3926340"/>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1" name="Google Shape;331;p14"/>
          <p:cNvSpPr txBox="1"/>
          <p:nvPr/>
        </p:nvSpPr>
        <p:spPr>
          <a:xfrm>
            <a:off x="2679317" y="2269702"/>
            <a:ext cx="13234680" cy="3648076"/>
          </a:xfrm>
          <a:prstGeom prst="rect">
            <a:avLst/>
          </a:prstGeom>
          <a:noFill/>
          <a:ln>
            <a:noFill/>
          </a:ln>
        </p:spPr>
        <p:txBody>
          <a:bodyPr anchorCtr="0" anchor="t" bIns="0" lIns="0" spcFirstLastPara="1" rIns="0" wrap="square" tIns="0">
            <a:spAutoFit/>
          </a:bodyPr>
          <a:lstStyle/>
          <a:p>
            <a:pPr indent="-323848" lvl="1" marL="647695" marR="0" rtl="0" algn="ctr">
              <a:lnSpc>
                <a:spcPct val="140013"/>
              </a:lnSpc>
              <a:spcBef>
                <a:spcPts val="0"/>
              </a:spcBef>
              <a:spcAft>
                <a:spcPts val="0"/>
              </a:spcAft>
              <a:buClr>
                <a:srgbClr val="000000"/>
              </a:buClr>
              <a:buSzPts val="2999"/>
              <a:buFont typeface="Arial"/>
              <a:buChar char="•"/>
            </a:pPr>
            <a:r>
              <a:rPr b="0" i="0" lang="en-US" sz="2999" u="none" cap="none" strike="noStrike">
                <a:solidFill>
                  <a:srgbClr val="000000"/>
                </a:solidFill>
                <a:latin typeface="DM Sans"/>
                <a:ea typeface="DM Sans"/>
                <a:cs typeface="DM Sans"/>
                <a:sym typeface="DM Sans"/>
              </a:rPr>
              <a:t>Tables: Gồm các bảng như Filter (lọc), NAT (chuyển đổi địa chỉ), Mangle (thay đổi gói tin).</a:t>
            </a:r>
            <a:endParaRPr/>
          </a:p>
          <a:p>
            <a:pPr indent="-323848" lvl="1" marL="647695" marR="0" rtl="0" algn="ctr">
              <a:lnSpc>
                <a:spcPct val="140013"/>
              </a:lnSpc>
              <a:spcBef>
                <a:spcPts val="0"/>
              </a:spcBef>
              <a:spcAft>
                <a:spcPts val="0"/>
              </a:spcAft>
              <a:buClr>
                <a:srgbClr val="000000"/>
              </a:buClr>
              <a:buSzPts val="2999"/>
              <a:buFont typeface="Arial"/>
              <a:buChar char="•"/>
            </a:pPr>
            <a:r>
              <a:rPr b="0" i="0" lang="en-US" sz="2999" u="none" cap="none" strike="noStrike">
                <a:solidFill>
                  <a:srgbClr val="000000"/>
                </a:solidFill>
                <a:latin typeface="DM Sans"/>
                <a:ea typeface="DM Sans"/>
                <a:cs typeface="DM Sans"/>
                <a:sym typeface="DM Sans"/>
              </a:rPr>
              <a:t>Chains: Mỗi bảng có các chuỗi (chains) để áp dụng quy tắc cho từng loại lưu lượng, bao gồm INPUT, OUTPUT, và FORWARD.</a:t>
            </a:r>
            <a:endParaRPr/>
          </a:p>
          <a:p>
            <a:pPr indent="-323848" lvl="1" marL="647695" marR="0" rtl="0" algn="ctr">
              <a:lnSpc>
                <a:spcPct val="140013"/>
              </a:lnSpc>
              <a:spcBef>
                <a:spcPts val="0"/>
              </a:spcBef>
              <a:spcAft>
                <a:spcPts val="0"/>
              </a:spcAft>
              <a:buClr>
                <a:srgbClr val="000000"/>
              </a:buClr>
              <a:buSzPts val="2999"/>
              <a:buFont typeface="Arial"/>
              <a:buChar char="•"/>
            </a:pPr>
            <a:r>
              <a:rPr b="0" i="0" lang="en-US" sz="2999" u="none" cap="none" strike="noStrike">
                <a:solidFill>
                  <a:srgbClr val="000000"/>
                </a:solidFill>
                <a:latin typeface="DM Sans"/>
                <a:ea typeface="DM Sans"/>
                <a:cs typeface="DM Sans"/>
                <a:sym typeface="DM Sans"/>
              </a:rPr>
              <a:t>Rules: Các quy tắc được đặt ra để kiểm soát lưu lượng dựa trên điều kiện nhất định, chẳng hạn cho phép hoặc chặn các gói từ một địa chỉ IP cụ thể.</a:t>
            </a:r>
            <a:endParaRPr/>
          </a:p>
        </p:txBody>
      </p:sp>
      <p:sp>
        <p:nvSpPr>
          <p:cNvPr id="332" name="Google Shape;332;p14"/>
          <p:cNvSpPr txBox="1"/>
          <p:nvPr/>
        </p:nvSpPr>
        <p:spPr>
          <a:xfrm>
            <a:off x="4521789" y="452621"/>
            <a:ext cx="9244422" cy="1037858"/>
          </a:xfrm>
          <a:prstGeom prst="rect">
            <a:avLst/>
          </a:prstGeom>
          <a:noFill/>
          <a:ln>
            <a:noFill/>
          </a:ln>
        </p:spPr>
        <p:txBody>
          <a:bodyPr anchorCtr="0" anchor="t" bIns="0" lIns="0" spcFirstLastPara="1" rIns="0" wrap="square" tIns="0">
            <a:spAutoFit/>
          </a:bodyPr>
          <a:lstStyle/>
          <a:p>
            <a:pPr indent="0" lvl="0" marL="0" marR="0" rtl="0" algn="ctr">
              <a:lnSpc>
                <a:spcPct val="137992"/>
              </a:lnSpc>
              <a:spcBef>
                <a:spcPts val="0"/>
              </a:spcBef>
              <a:spcAft>
                <a:spcPts val="0"/>
              </a:spcAft>
              <a:buNone/>
            </a:pPr>
            <a:r>
              <a:rPr lang="en-US" sz="6096">
                <a:solidFill>
                  <a:srgbClr val="FFFFFF"/>
                </a:solidFill>
                <a:latin typeface="Oswald"/>
                <a:ea typeface="Oswald"/>
                <a:cs typeface="Oswald"/>
                <a:sym typeface="Oswald"/>
              </a:rPr>
              <a:t>IP TABLE</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D9D9"/>
        </a:solidFill>
      </p:bgPr>
    </p:bg>
    <p:spTree>
      <p:nvGrpSpPr>
        <p:cNvPr id="336" name="Shape 336"/>
        <p:cNvGrpSpPr/>
        <p:nvPr/>
      </p:nvGrpSpPr>
      <p:grpSpPr>
        <a:xfrm>
          <a:off x="0" y="0"/>
          <a:ext cx="0" cy="0"/>
          <a:chOff x="0" y="0"/>
          <a:chExt cx="0" cy="0"/>
        </a:xfrm>
      </p:grpSpPr>
      <p:grpSp>
        <p:nvGrpSpPr>
          <p:cNvPr id="337" name="Google Shape;337;p15"/>
          <p:cNvGrpSpPr/>
          <p:nvPr/>
        </p:nvGrpSpPr>
        <p:grpSpPr>
          <a:xfrm>
            <a:off x="0" y="-72331"/>
            <a:ext cx="18288000" cy="1963757"/>
            <a:chOff x="0" y="-19050"/>
            <a:chExt cx="4816593" cy="517203"/>
          </a:xfrm>
        </p:grpSpPr>
        <p:sp>
          <p:nvSpPr>
            <p:cNvPr id="338" name="Google Shape;338;p15"/>
            <p:cNvSpPr/>
            <p:nvPr/>
          </p:nvSpPr>
          <p:spPr>
            <a:xfrm>
              <a:off x="0" y="0"/>
              <a:ext cx="4816592" cy="498153"/>
            </a:xfrm>
            <a:custGeom>
              <a:rect b="b" l="l" r="r" t="t"/>
              <a:pathLst>
                <a:path extrusionOk="0" h="498153" w="4816592">
                  <a:moveTo>
                    <a:pt x="0" y="0"/>
                  </a:moveTo>
                  <a:lnTo>
                    <a:pt x="4816592" y="0"/>
                  </a:lnTo>
                  <a:lnTo>
                    <a:pt x="4816592" y="498153"/>
                  </a:lnTo>
                  <a:lnTo>
                    <a:pt x="0" y="498153"/>
                  </a:lnTo>
                  <a:close/>
                </a:path>
              </a:pathLst>
            </a:custGeom>
            <a:solidFill>
              <a:srgbClr val="776F6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9" name="Google Shape;339;p15"/>
            <p:cNvSpPr txBox="1"/>
            <p:nvPr/>
          </p:nvSpPr>
          <p:spPr>
            <a:xfrm>
              <a:off x="0" y="-19050"/>
              <a:ext cx="4816593" cy="517203"/>
            </a:xfrm>
            <a:prstGeom prst="rect">
              <a:avLst/>
            </a:prstGeom>
            <a:noFill/>
            <a:ln>
              <a:noFill/>
            </a:ln>
          </p:spPr>
          <p:txBody>
            <a:bodyPr anchorCtr="0" anchor="ctr" bIns="50800" lIns="50800" spcFirstLastPara="1" rIns="50800" wrap="square" tIns="50800">
              <a:noAutofit/>
            </a:bodyPr>
            <a:lstStyle/>
            <a:p>
              <a:pPr indent="0" lvl="0" marL="0" marR="0" rtl="0" algn="ctr">
                <a:lnSpc>
                  <a:spcPct val="158833"/>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340" name="Google Shape;340;p15"/>
          <p:cNvSpPr/>
          <p:nvPr/>
        </p:nvSpPr>
        <p:spPr>
          <a:xfrm>
            <a:off x="13451022" y="-4729397"/>
            <a:ext cx="7616557" cy="7815497"/>
          </a:xfrm>
          <a:custGeom>
            <a:rect b="b" l="l" r="r" t="t"/>
            <a:pathLst>
              <a:path extrusionOk="0" h="7815497" w="7616557">
                <a:moveTo>
                  <a:pt x="0" y="0"/>
                </a:moveTo>
                <a:lnTo>
                  <a:pt x="7616556" y="0"/>
                </a:lnTo>
                <a:lnTo>
                  <a:pt x="7616556" y="7815497"/>
                </a:lnTo>
                <a:lnTo>
                  <a:pt x="0" y="7815497"/>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1" name="Google Shape;341;p15"/>
          <p:cNvSpPr/>
          <p:nvPr/>
        </p:nvSpPr>
        <p:spPr>
          <a:xfrm>
            <a:off x="-2851369" y="-3442596"/>
            <a:ext cx="6709932" cy="6885191"/>
          </a:xfrm>
          <a:custGeom>
            <a:rect b="b" l="l" r="r" t="t"/>
            <a:pathLst>
              <a:path extrusionOk="0" h="6885191" w="6709932">
                <a:moveTo>
                  <a:pt x="0" y="0"/>
                </a:moveTo>
                <a:lnTo>
                  <a:pt x="6709932" y="0"/>
                </a:lnTo>
                <a:lnTo>
                  <a:pt x="6709932" y="6885192"/>
                </a:lnTo>
                <a:lnTo>
                  <a:pt x="0" y="6885192"/>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342" name="Google Shape;342;p15"/>
          <p:cNvGrpSpPr/>
          <p:nvPr/>
        </p:nvGrpSpPr>
        <p:grpSpPr>
          <a:xfrm>
            <a:off x="1904736" y="1975442"/>
            <a:ext cx="15609987" cy="6788516"/>
            <a:chOff x="0" y="-19050"/>
            <a:chExt cx="3936056" cy="1711724"/>
          </a:xfrm>
        </p:grpSpPr>
        <p:sp>
          <p:nvSpPr>
            <p:cNvPr id="343" name="Google Shape;343;p15"/>
            <p:cNvSpPr/>
            <p:nvPr/>
          </p:nvSpPr>
          <p:spPr>
            <a:xfrm>
              <a:off x="0" y="0"/>
              <a:ext cx="3936056" cy="1692674"/>
            </a:xfrm>
            <a:custGeom>
              <a:rect b="b" l="l" r="r" t="t"/>
              <a:pathLst>
                <a:path extrusionOk="0" h="1692674" w="3936056">
                  <a:moveTo>
                    <a:pt x="3936056" y="0"/>
                  </a:moveTo>
                  <a:lnTo>
                    <a:pt x="0" y="0"/>
                  </a:lnTo>
                  <a:lnTo>
                    <a:pt x="0" y="1504714"/>
                  </a:lnTo>
                  <a:lnTo>
                    <a:pt x="157480" y="1504714"/>
                  </a:lnTo>
                  <a:lnTo>
                    <a:pt x="157480" y="1692674"/>
                  </a:lnTo>
                  <a:lnTo>
                    <a:pt x="463550" y="1504714"/>
                  </a:lnTo>
                  <a:lnTo>
                    <a:pt x="3936056" y="1504714"/>
                  </a:lnTo>
                  <a:lnTo>
                    <a:pt x="3936056" y="0"/>
                  </a:lnTo>
                  <a:close/>
                </a:path>
              </a:pathLst>
            </a:custGeom>
            <a:gradFill>
              <a:gsLst>
                <a:gs pos="0">
                  <a:srgbClr val="A6A6A6"/>
                </a:gs>
                <a:gs pos="100000">
                  <a:srgbClr val="FFFFFF"/>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4" name="Google Shape;344;p15"/>
            <p:cNvSpPr txBox="1"/>
            <p:nvPr/>
          </p:nvSpPr>
          <p:spPr>
            <a:xfrm>
              <a:off x="0" y="-19050"/>
              <a:ext cx="3936056" cy="1521224"/>
            </a:xfrm>
            <a:prstGeom prst="rect">
              <a:avLst/>
            </a:prstGeom>
            <a:noFill/>
            <a:ln>
              <a:noFill/>
            </a:ln>
          </p:spPr>
          <p:txBody>
            <a:bodyPr anchorCtr="0" anchor="ctr" bIns="50800" lIns="50800" spcFirstLastPara="1" rIns="50800" wrap="square" tIns="50800">
              <a:noAutofit/>
            </a:bodyPr>
            <a:lstStyle/>
            <a:p>
              <a:pPr indent="0" lvl="0" marL="0" marR="0" rtl="0" algn="ctr">
                <a:lnSpc>
                  <a:spcPct val="158833"/>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345" name="Google Shape;345;p15"/>
          <p:cNvSpPr txBox="1"/>
          <p:nvPr/>
        </p:nvSpPr>
        <p:spPr>
          <a:xfrm>
            <a:off x="1649313" y="2055482"/>
            <a:ext cx="15609987" cy="4612641"/>
          </a:xfrm>
          <a:prstGeom prst="rect">
            <a:avLst/>
          </a:prstGeom>
          <a:noFill/>
          <a:ln>
            <a:noFill/>
          </a:ln>
        </p:spPr>
        <p:txBody>
          <a:bodyPr anchorCtr="0" anchor="t" bIns="0" lIns="0" spcFirstLastPara="1" rIns="0" wrap="square" tIns="0">
            <a:spAutoFit/>
          </a:bodyPr>
          <a:lstStyle/>
          <a:p>
            <a:pPr indent="0" lvl="0" marL="0" marR="0" rtl="0" algn="ctr">
              <a:lnSpc>
                <a:spcPct val="140013"/>
              </a:lnSpc>
              <a:spcBef>
                <a:spcPts val="0"/>
              </a:spcBef>
              <a:spcAft>
                <a:spcPts val="0"/>
              </a:spcAft>
              <a:buNone/>
            </a:pPr>
            <a:r>
              <a:rPr lang="en-US" sz="2899">
                <a:solidFill>
                  <a:srgbClr val="000000"/>
                </a:solidFill>
                <a:latin typeface="DM Sans"/>
                <a:ea typeface="DM Sans"/>
                <a:cs typeface="DM Sans"/>
                <a:sym typeface="DM Sans"/>
              </a:rPr>
              <a:t>Squid Proxy là một proxy HTTP có khả năng lưu trữ nội dung và tối ưu hóa băng thông mạng. Nó hoạt động như một trung gian giữa người dùng và internet, cung cấp các tính năng bảo mật và quản lý truy cập. </a:t>
            </a:r>
            <a:endParaRPr/>
          </a:p>
          <a:p>
            <a:pPr indent="-313053" lvl="1" marL="626106" marR="0" rtl="0" algn="ctr">
              <a:lnSpc>
                <a:spcPct val="140013"/>
              </a:lnSpc>
              <a:spcBef>
                <a:spcPts val="0"/>
              </a:spcBef>
              <a:spcAft>
                <a:spcPts val="0"/>
              </a:spcAft>
              <a:buClr>
                <a:srgbClr val="000000"/>
              </a:buClr>
              <a:buSzPts val="2899"/>
              <a:buFont typeface="Arial"/>
              <a:buChar char="•"/>
            </a:pPr>
            <a:r>
              <a:rPr b="0" i="0" lang="en-US" sz="2899" u="none" cap="none" strike="noStrike">
                <a:solidFill>
                  <a:srgbClr val="000000"/>
                </a:solidFill>
                <a:latin typeface="DM Sans"/>
                <a:ea typeface="DM Sans"/>
                <a:cs typeface="DM Sans"/>
                <a:sym typeface="DM Sans"/>
              </a:rPr>
              <a:t>Caching: Lưu trữ các trang web truy cập thường xuyên, giảm tải mạng và tăng tốc độ truy cập.</a:t>
            </a:r>
            <a:endParaRPr/>
          </a:p>
          <a:p>
            <a:pPr indent="-313053" lvl="1" marL="626106" marR="0" rtl="0" algn="ctr">
              <a:lnSpc>
                <a:spcPct val="140013"/>
              </a:lnSpc>
              <a:spcBef>
                <a:spcPts val="0"/>
              </a:spcBef>
              <a:spcAft>
                <a:spcPts val="0"/>
              </a:spcAft>
              <a:buClr>
                <a:srgbClr val="000000"/>
              </a:buClr>
              <a:buSzPts val="2899"/>
              <a:buFont typeface="Arial"/>
              <a:buChar char="•"/>
            </a:pPr>
            <a:r>
              <a:rPr b="0" i="0" lang="en-US" sz="2899" u="none" cap="none" strike="noStrike">
                <a:solidFill>
                  <a:srgbClr val="000000"/>
                </a:solidFill>
                <a:latin typeface="DM Sans"/>
                <a:ea typeface="DM Sans"/>
                <a:cs typeface="DM Sans"/>
                <a:sym typeface="DM Sans"/>
              </a:rPr>
              <a:t>Content Filtering: Squid Proxy có thể lọc nội dung, hạn chế truy cập vào các trang web không phù hợp hoặc nguy hiểm.</a:t>
            </a:r>
            <a:endParaRPr/>
          </a:p>
          <a:p>
            <a:pPr indent="-313053" lvl="1" marL="626106" marR="0" rtl="0" algn="ctr">
              <a:lnSpc>
                <a:spcPct val="140013"/>
              </a:lnSpc>
              <a:spcBef>
                <a:spcPts val="0"/>
              </a:spcBef>
              <a:spcAft>
                <a:spcPts val="0"/>
              </a:spcAft>
              <a:buClr>
                <a:srgbClr val="000000"/>
              </a:buClr>
              <a:buSzPts val="2899"/>
              <a:buFont typeface="Arial"/>
              <a:buChar char="•"/>
            </a:pPr>
            <a:r>
              <a:rPr b="0" i="0" lang="en-US" sz="2899" u="none" cap="none" strike="noStrike">
                <a:solidFill>
                  <a:srgbClr val="000000"/>
                </a:solidFill>
                <a:latin typeface="DM Sans"/>
                <a:ea typeface="DM Sans"/>
                <a:cs typeface="DM Sans"/>
                <a:sym typeface="DM Sans"/>
              </a:rPr>
              <a:t>Kiểm soát truy cập: Cho phép giới hạn quyền truy cập theo chính sách dựa trên địa chỉ IP, thời gian truy cập, và loại nội dung.</a:t>
            </a:r>
            <a:endParaRPr/>
          </a:p>
        </p:txBody>
      </p:sp>
      <p:grpSp>
        <p:nvGrpSpPr>
          <p:cNvPr id="346" name="Google Shape;346;p15"/>
          <p:cNvGrpSpPr/>
          <p:nvPr/>
        </p:nvGrpSpPr>
        <p:grpSpPr>
          <a:xfrm>
            <a:off x="1028700" y="7186686"/>
            <a:ext cx="3083492" cy="2252832"/>
            <a:chOff x="0" y="-57150"/>
            <a:chExt cx="812113" cy="593338"/>
          </a:xfrm>
        </p:grpSpPr>
        <p:sp>
          <p:nvSpPr>
            <p:cNvPr id="347" name="Google Shape;347;p15"/>
            <p:cNvSpPr/>
            <p:nvPr/>
          </p:nvSpPr>
          <p:spPr>
            <a:xfrm>
              <a:off x="0" y="0"/>
              <a:ext cx="812113" cy="536188"/>
            </a:xfrm>
            <a:custGeom>
              <a:rect b="b" l="l" r="r" t="t"/>
              <a:pathLst>
                <a:path extrusionOk="0" h="536188" w="812113">
                  <a:moveTo>
                    <a:pt x="0" y="0"/>
                  </a:moveTo>
                  <a:lnTo>
                    <a:pt x="812113" y="0"/>
                  </a:lnTo>
                  <a:lnTo>
                    <a:pt x="812113" y="536188"/>
                  </a:lnTo>
                  <a:lnTo>
                    <a:pt x="0" y="536188"/>
                  </a:lnTo>
                  <a:close/>
                </a:path>
              </a:pathLst>
            </a:custGeom>
            <a:solidFill>
              <a:srgbClr val="1A1A1A"/>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8" name="Google Shape;348;p15"/>
            <p:cNvSpPr txBox="1"/>
            <p:nvPr/>
          </p:nvSpPr>
          <p:spPr>
            <a:xfrm>
              <a:off x="0" y="-57150"/>
              <a:ext cx="812113" cy="593338"/>
            </a:xfrm>
            <a:prstGeom prst="rect">
              <a:avLst/>
            </a:prstGeom>
            <a:noFill/>
            <a:ln>
              <a:noFill/>
            </a:ln>
          </p:spPr>
          <p:txBody>
            <a:bodyPr anchorCtr="0" anchor="ctr" bIns="50800" lIns="50800" spcFirstLastPara="1" rIns="50800" wrap="square" tIns="50800">
              <a:noAutofit/>
            </a:bodyPr>
            <a:lstStyle/>
            <a:p>
              <a:pPr indent="0" lvl="0" marL="0" marR="0" rtl="0" algn="ctr">
                <a:lnSpc>
                  <a:spcPct val="138007"/>
                </a:lnSpc>
                <a:spcBef>
                  <a:spcPts val="0"/>
                </a:spcBef>
                <a:spcAft>
                  <a:spcPts val="0"/>
                </a:spcAft>
                <a:buNone/>
              </a:pPr>
              <a:r>
                <a:rPr lang="en-US" sz="2981">
                  <a:solidFill>
                    <a:srgbClr val="FFFFFF"/>
                  </a:solidFill>
                  <a:latin typeface="Oswald"/>
                  <a:ea typeface="Oswald"/>
                  <a:cs typeface="Oswald"/>
                  <a:sym typeface="Oswald"/>
                </a:rPr>
                <a:t>ĐẶC ĐIỂM, CHỨC NĂNG</a:t>
              </a:r>
              <a:endParaRPr/>
            </a:p>
          </p:txBody>
        </p:sp>
      </p:grpSp>
      <p:sp>
        <p:nvSpPr>
          <p:cNvPr id="349" name="Google Shape;349;p15"/>
          <p:cNvSpPr/>
          <p:nvPr/>
        </p:nvSpPr>
        <p:spPr>
          <a:xfrm>
            <a:off x="6228366" y="7182472"/>
            <a:ext cx="7398428" cy="3557482"/>
          </a:xfrm>
          <a:custGeom>
            <a:rect b="b" l="l" r="r" t="t"/>
            <a:pathLst>
              <a:path extrusionOk="0" h="3557482" w="7398428">
                <a:moveTo>
                  <a:pt x="0" y="0"/>
                </a:moveTo>
                <a:lnTo>
                  <a:pt x="7398428" y="0"/>
                </a:lnTo>
                <a:lnTo>
                  <a:pt x="7398428" y="3557482"/>
                </a:lnTo>
                <a:lnTo>
                  <a:pt x="0" y="3557482"/>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0" name="Google Shape;350;p15"/>
          <p:cNvSpPr txBox="1"/>
          <p:nvPr/>
        </p:nvSpPr>
        <p:spPr>
          <a:xfrm>
            <a:off x="4521789" y="452621"/>
            <a:ext cx="9244422" cy="1037858"/>
          </a:xfrm>
          <a:prstGeom prst="rect">
            <a:avLst/>
          </a:prstGeom>
          <a:noFill/>
          <a:ln>
            <a:noFill/>
          </a:ln>
        </p:spPr>
        <p:txBody>
          <a:bodyPr anchorCtr="0" anchor="t" bIns="0" lIns="0" spcFirstLastPara="1" rIns="0" wrap="square" tIns="0">
            <a:spAutoFit/>
          </a:bodyPr>
          <a:lstStyle/>
          <a:p>
            <a:pPr indent="0" lvl="0" marL="0" marR="0" rtl="0" algn="ctr">
              <a:lnSpc>
                <a:spcPct val="137992"/>
              </a:lnSpc>
              <a:spcBef>
                <a:spcPts val="0"/>
              </a:spcBef>
              <a:spcAft>
                <a:spcPts val="0"/>
              </a:spcAft>
              <a:buNone/>
            </a:pPr>
            <a:r>
              <a:rPr lang="en-US" sz="6096">
                <a:solidFill>
                  <a:srgbClr val="FFFFFF"/>
                </a:solidFill>
                <a:latin typeface="Oswald"/>
                <a:ea typeface="Oswald"/>
                <a:cs typeface="Oswald"/>
                <a:sym typeface="Oswald"/>
              </a:rPr>
              <a:t>SQUID PROXY</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D9D9"/>
        </a:solidFill>
      </p:bgPr>
    </p:bg>
    <p:spTree>
      <p:nvGrpSpPr>
        <p:cNvPr id="354" name="Shape 354"/>
        <p:cNvGrpSpPr/>
        <p:nvPr/>
      </p:nvGrpSpPr>
      <p:grpSpPr>
        <a:xfrm>
          <a:off x="0" y="0"/>
          <a:ext cx="0" cy="0"/>
          <a:chOff x="0" y="0"/>
          <a:chExt cx="0" cy="0"/>
        </a:xfrm>
      </p:grpSpPr>
      <p:grpSp>
        <p:nvGrpSpPr>
          <p:cNvPr id="355" name="Google Shape;355;p16"/>
          <p:cNvGrpSpPr/>
          <p:nvPr/>
        </p:nvGrpSpPr>
        <p:grpSpPr>
          <a:xfrm>
            <a:off x="0" y="-72331"/>
            <a:ext cx="18288000" cy="1963757"/>
            <a:chOff x="0" y="-19050"/>
            <a:chExt cx="4816593" cy="517203"/>
          </a:xfrm>
        </p:grpSpPr>
        <p:sp>
          <p:nvSpPr>
            <p:cNvPr id="356" name="Google Shape;356;p16"/>
            <p:cNvSpPr/>
            <p:nvPr/>
          </p:nvSpPr>
          <p:spPr>
            <a:xfrm>
              <a:off x="0" y="0"/>
              <a:ext cx="4816592" cy="498153"/>
            </a:xfrm>
            <a:custGeom>
              <a:rect b="b" l="l" r="r" t="t"/>
              <a:pathLst>
                <a:path extrusionOk="0" h="498153" w="4816592">
                  <a:moveTo>
                    <a:pt x="0" y="0"/>
                  </a:moveTo>
                  <a:lnTo>
                    <a:pt x="4816592" y="0"/>
                  </a:lnTo>
                  <a:lnTo>
                    <a:pt x="4816592" y="498153"/>
                  </a:lnTo>
                  <a:lnTo>
                    <a:pt x="0" y="498153"/>
                  </a:lnTo>
                  <a:close/>
                </a:path>
              </a:pathLst>
            </a:custGeom>
            <a:solidFill>
              <a:srgbClr val="776F6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7" name="Google Shape;357;p16"/>
            <p:cNvSpPr txBox="1"/>
            <p:nvPr/>
          </p:nvSpPr>
          <p:spPr>
            <a:xfrm>
              <a:off x="0" y="-19050"/>
              <a:ext cx="4816593" cy="517203"/>
            </a:xfrm>
            <a:prstGeom prst="rect">
              <a:avLst/>
            </a:prstGeom>
            <a:noFill/>
            <a:ln>
              <a:noFill/>
            </a:ln>
          </p:spPr>
          <p:txBody>
            <a:bodyPr anchorCtr="0" anchor="ctr" bIns="50800" lIns="50800" spcFirstLastPara="1" rIns="50800" wrap="square" tIns="50800">
              <a:noAutofit/>
            </a:bodyPr>
            <a:lstStyle/>
            <a:p>
              <a:pPr indent="0" lvl="0" marL="0" marR="0" rtl="0" algn="ctr">
                <a:lnSpc>
                  <a:spcPct val="158833"/>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358" name="Google Shape;358;p16"/>
          <p:cNvSpPr/>
          <p:nvPr/>
        </p:nvSpPr>
        <p:spPr>
          <a:xfrm>
            <a:off x="13451022" y="-4729397"/>
            <a:ext cx="7616557" cy="7815497"/>
          </a:xfrm>
          <a:custGeom>
            <a:rect b="b" l="l" r="r" t="t"/>
            <a:pathLst>
              <a:path extrusionOk="0" h="7815497" w="7616557">
                <a:moveTo>
                  <a:pt x="0" y="0"/>
                </a:moveTo>
                <a:lnTo>
                  <a:pt x="7616556" y="0"/>
                </a:lnTo>
                <a:lnTo>
                  <a:pt x="7616556" y="7815497"/>
                </a:lnTo>
                <a:lnTo>
                  <a:pt x="0" y="7815497"/>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9" name="Google Shape;359;p16"/>
          <p:cNvSpPr/>
          <p:nvPr/>
        </p:nvSpPr>
        <p:spPr>
          <a:xfrm>
            <a:off x="-2851369" y="-3442596"/>
            <a:ext cx="6709932" cy="6885191"/>
          </a:xfrm>
          <a:custGeom>
            <a:rect b="b" l="l" r="r" t="t"/>
            <a:pathLst>
              <a:path extrusionOk="0" h="6885191" w="6709932">
                <a:moveTo>
                  <a:pt x="0" y="0"/>
                </a:moveTo>
                <a:lnTo>
                  <a:pt x="6709932" y="0"/>
                </a:lnTo>
                <a:lnTo>
                  <a:pt x="6709932" y="6885192"/>
                </a:lnTo>
                <a:lnTo>
                  <a:pt x="0" y="6885192"/>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360" name="Google Shape;360;p16"/>
          <p:cNvGrpSpPr/>
          <p:nvPr/>
        </p:nvGrpSpPr>
        <p:grpSpPr>
          <a:xfrm>
            <a:off x="1904736" y="1975442"/>
            <a:ext cx="11113636" cy="8608040"/>
            <a:chOff x="0" y="-19050"/>
            <a:chExt cx="2802302" cy="2170516"/>
          </a:xfrm>
        </p:grpSpPr>
        <p:sp>
          <p:nvSpPr>
            <p:cNvPr id="361" name="Google Shape;361;p16"/>
            <p:cNvSpPr/>
            <p:nvPr/>
          </p:nvSpPr>
          <p:spPr>
            <a:xfrm>
              <a:off x="0" y="0"/>
              <a:ext cx="2802302" cy="2151466"/>
            </a:xfrm>
            <a:custGeom>
              <a:rect b="b" l="l" r="r" t="t"/>
              <a:pathLst>
                <a:path extrusionOk="0" h="2151466" w="2802302">
                  <a:moveTo>
                    <a:pt x="2802302" y="0"/>
                  </a:moveTo>
                  <a:lnTo>
                    <a:pt x="0" y="0"/>
                  </a:lnTo>
                  <a:lnTo>
                    <a:pt x="0" y="1963506"/>
                  </a:lnTo>
                  <a:lnTo>
                    <a:pt x="157480" y="1963506"/>
                  </a:lnTo>
                  <a:lnTo>
                    <a:pt x="157480" y="2151466"/>
                  </a:lnTo>
                  <a:lnTo>
                    <a:pt x="463550" y="1963506"/>
                  </a:lnTo>
                  <a:lnTo>
                    <a:pt x="2802302" y="1963506"/>
                  </a:lnTo>
                  <a:lnTo>
                    <a:pt x="2802302" y="0"/>
                  </a:lnTo>
                  <a:close/>
                </a:path>
              </a:pathLst>
            </a:custGeom>
            <a:gradFill>
              <a:gsLst>
                <a:gs pos="0">
                  <a:srgbClr val="A6A6A6"/>
                </a:gs>
                <a:gs pos="100000">
                  <a:srgbClr val="FFFFFF"/>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62" name="Google Shape;362;p16"/>
            <p:cNvSpPr txBox="1"/>
            <p:nvPr/>
          </p:nvSpPr>
          <p:spPr>
            <a:xfrm>
              <a:off x="0" y="-19050"/>
              <a:ext cx="2802302" cy="1980016"/>
            </a:xfrm>
            <a:prstGeom prst="rect">
              <a:avLst/>
            </a:prstGeom>
            <a:noFill/>
            <a:ln>
              <a:noFill/>
            </a:ln>
          </p:spPr>
          <p:txBody>
            <a:bodyPr anchorCtr="0" anchor="ctr" bIns="50800" lIns="50800" spcFirstLastPara="1" rIns="50800" wrap="square" tIns="50800">
              <a:noAutofit/>
            </a:bodyPr>
            <a:lstStyle/>
            <a:p>
              <a:pPr indent="0" lvl="0" marL="0" marR="0" rtl="0" algn="ctr">
                <a:lnSpc>
                  <a:spcPct val="158833"/>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363" name="Google Shape;363;p16"/>
          <p:cNvSpPr txBox="1"/>
          <p:nvPr/>
        </p:nvSpPr>
        <p:spPr>
          <a:xfrm>
            <a:off x="1904736" y="2269702"/>
            <a:ext cx="8501701" cy="6267451"/>
          </a:xfrm>
          <a:prstGeom prst="rect">
            <a:avLst/>
          </a:prstGeom>
          <a:noFill/>
          <a:ln>
            <a:noFill/>
          </a:ln>
        </p:spPr>
        <p:txBody>
          <a:bodyPr anchorCtr="0" anchor="t" bIns="0" lIns="0" spcFirstLastPara="1" rIns="0" wrap="square" tIns="0">
            <a:spAutoFit/>
          </a:bodyPr>
          <a:lstStyle/>
          <a:p>
            <a:pPr indent="0" lvl="0" marL="0" marR="0" rtl="0" algn="ctr">
              <a:lnSpc>
                <a:spcPct val="233277"/>
              </a:lnSpc>
              <a:spcBef>
                <a:spcPts val="0"/>
              </a:spcBef>
              <a:spcAft>
                <a:spcPts val="0"/>
              </a:spcAft>
              <a:buNone/>
            </a:pPr>
            <a:r>
              <a:t/>
            </a:r>
            <a:endParaRPr sz="1800">
              <a:solidFill>
                <a:schemeClr val="dk1"/>
              </a:solidFill>
              <a:latin typeface="Calibri"/>
              <a:ea typeface="Calibri"/>
              <a:cs typeface="Calibri"/>
              <a:sym typeface="Calibri"/>
            </a:endParaRPr>
          </a:p>
          <a:p>
            <a:pPr indent="-323848" lvl="1" marL="647695" marR="0" rtl="0" algn="ctr">
              <a:lnSpc>
                <a:spcPct val="140013"/>
              </a:lnSpc>
              <a:spcBef>
                <a:spcPts val="0"/>
              </a:spcBef>
              <a:spcAft>
                <a:spcPts val="0"/>
              </a:spcAft>
              <a:buClr>
                <a:srgbClr val="000000"/>
              </a:buClr>
              <a:buSzPts val="2999"/>
              <a:buFont typeface="Arial"/>
              <a:buChar char="•"/>
            </a:pPr>
            <a:r>
              <a:rPr b="0" i="0" lang="en-US" sz="2999" u="none" cap="none" strike="noStrike">
                <a:solidFill>
                  <a:srgbClr val="000000"/>
                </a:solidFill>
                <a:latin typeface="DM Sans"/>
                <a:ea typeface="DM Sans"/>
                <a:cs typeface="DM Sans"/>
                <a:sym typeface="DM Sans"/>
              </a:rPr>
              <a:t>Cách hoạt động:</a:t>
            </a:r>
            <a:endParaRPr/>
          </a:p>
          <a:p>
            <a:pPr indent="-323848" lvl="1" marL="647695" marR="0" rtl="0" algn="ctr">
              <a:lnSpc>
                <a:spcPct val="140013"/>
              </a:lnSpc>
              <a:spcBef>
                <a:spcPts val="0"/>
              </a:spcBef>
              <a:spcAft>
                <a:spcPts val="0"/>
              </a:spcAft>
              <a:buClr>
                <a:srgbClr val="000000"/>
              </a:buClr>
              <a:buSzPts val="2999"/>
              <a:buFont typeface="Arial"/>
              <a:buChar char="•"/>
            </a:pPr>
            <a:r>
              <a:rPr b="0" i="0" lang="en-US" sz="2999" u="none" cap="none" strike="noStrike">
                <a:solidFill>
                  <a:srgbClr val="000000"/>
                </a:solidFill>
                <a:latin typeface="DM Sans"/>
                <a:ea typeface="DM Sans"/>
                <a:cs typeface="DM Sans"/>
                <a:sym typeface="DM Sans"/>
              </a:rPr>
              <a:t>Nhận yêu cầu từ client: trình duyệt gửi yêu cầu HTTP/HTTPS đến một trang web, Squid sẽ nhận yêu cầu này thay vì gửi trực tiếp đến server đích.</a:t>
            </a:r>
            <a:endParaRPr/>
          </a:p>
          <a:p>
            <a:pPr indent="-323848" lvl="1" marL="647695" marR="0" rtl="0" algn="ctr">
              <a:lnSpc>
                <a:spcPct val="140013"/>
              </a:lnSpc>
              <a:spcBef>
                <a:spcPts val="0"/>
              </a:spcBef>
              <a:spcAft>
                <a:spcPts val="0"/>
              </a:spcAft>
              <a:buClr>
                <a:srgbClr val="000000"/>
              </a:buClr>
              <a:buSzPts val="2999"/>
              <a:buFont typeface="Arial"/>
              <a:buChar char="•"/>
            </a:pPr>
            <a:r>
              <a:rPr b="0" i="0" lang="en-US" sz="2999" u="none" cap="none" strike="noStrike">
                <a:solidFill>
                  <a:srgbClr val="000000"/>
                </a:solidFill>
                <a:latin typeface="DM Sans"/>
                <a:ea typeface="DM Sans"/>
                <a:cs typeface="DM Sans"/>
                <a:sym typeface="DM Sans"/>
              </a:rPr>
              <a:t>Kiểm tra bộ nhớ cache: Squid kiểm tra xem nội dung được yêu cầu đã tồn tại trong cache hay chưa</a:t>
            </a:r>
            <a:endParaRPr/>
          </a:p>
          <a:p>
            <a:pPr indent="-323848" lvl="1" marL="647695" marR="0" rtl="0" algn="ctr">
              <a:lnSpc>
                <a:spcPct val="140013"/>
              </a:lnSpc>
              <a:spcBef>
                <a:spcPts val="0"/>
              </a:spcBef>
              <a:spcAft>
                <a:spcPts val="0"/>
              </a:spcAft>
              <a:buClr>
                <a:srgbClr val="000000"/>
              </a:buClr>
              <a:buSzPts val="2999"/>
              <a:buFont typeface="Arial"/>
              <a:buChar char="•"/>
            </a:pPr>
            <a:r>
              <a:rPr b="0" i="0" lang="en-US" sz="2999" u="none" cap="none" strike="noStrike">
                <a:solidFill>
                  <a:srgbClr val="000000"/>
                </a:solidFill>
                <a:latin typeface="DM Sans"/>
                <a:ea typeface="DM Sans"/>
                <a:cs typeface="DM Sans"/>
                <a:sym typeface="DM Sans"/>
              </a:rPr>
              <a:t>Lọc và kiểm tra nội dung</a:t>
            </a:r>
            <a:endParaRPr/>
          </a:p>
          <a:p>
            <a:pPr indent="-323848" lvl="1" marL="647695" marR="0" rtl="0" algn="ctr">
              <a:lnSpc>
                <a:spcPct val="140013"/>
              </a:lnSpc>
              <a:spcBef>
                <a:spcPts val="0"/>
              </a:spcBef>
              <a:spcAft>
                <a:spcPts val="0"/>
              </a:spcAft>
              <a:buClr>
                <a:srgbClr val="000000"/>
              </a:buClr>
              <a:buSzPts val="2999"/>
              <a:buFont typeface="Arial"/>
              <a:buChar char="•"/>
            </a:pPr>
            <a:r>
              <a:rPr b="0" i="0" lang="en-US" sz="2999" u="none" cap="none" strike="noStrike">
                <a:solidFill>
                  <a:srgbClr val="000000"/>
                </a:solidFill>
                <a:latin typeface="DM Sans"/>
                <a:ea typeface="DM Sans"/>
                <a:cs typeface="DM Sans"/>
                <a:sym typeface="DM Sans"/>
              </a:rPr>
              <a:t>Lưu trữ nội dung</a:t>
            </a:r>
            <a:endParaRPr/>
          </a:p>
          <a:p>
            <a:pPr indent="-133411" lvl="1" marL="647695" marR="0" rtl="0" algn="ctr">
              <a:lnSpc>
                <a:spcPct val="140013"/>
              </a:lnSpc>
              <a:spcBef>
                <a:spcPts val="0"/>
              </a:spcBef>
              <a:spcAft>
                <a:spcPts val="0"/>
              </a:spcAft>
              <a:buClr>
                <a:schemeClr val="dk1"/>
              </a:buClr>
              <a:buSzPts val="2999"/>
              <a:buFont typeface="Arial"/>
              <a:buNone/>
            </a:pPr>
            <a:r>
              <a:t/>
            </a:r>
            <a:endParaRPr b="0" i="0" sz="2999" u="none" cap="none" strike="noStrike">
              <a:solidFill>
                <a:srgbClr val="000000"/>
              </a:solidFill>
              <a:latin typeface="DM Sans"/>
              <a:ea typeface="DM Sans"/>
              <a:cs typeface="DM Sans"/>
              <a:sym typeface="DM Sans"/>
            </a:endParaRPr>
          </a:p>
        </p:txBody>
      </p:sp>
      <p:grpSp>
        <p:nvGrpSpPr>
          <p:cNvPr id="364" name="Google Shape;364;p16"/>
          <p:cNvGrpSpPr/>
          <p:nvPr/>
        </p:nvGrpSpPr>
        <p:grpSpPr>
          <a:xfrm>
            <a:off x="5178425" y="8010799"/>
            <a:ext cx="2283129" cy="1664329"/>
            <a:chOff x="0" y="-57150"/>
            <a:chExt cx="601318" cy="438342"/>
          </a:xfrm>
        </p:grpSpPr>
        <p:sp>
          <p:nvSpPr>
            <p:cNvPr id="365" name="Google Shape;365;p16"/>
            <p:cNvSpPr/>
            <p:nvPr/>
          </p:nvSpPr>
          <p:spPr>
            <a:xfrm>
              <a:off x="0" y="0"/>
              <a:ext cx="601318" cy="381192"/>
            </a:xfrm>
            <a:custGeom>
              <a:rect b="b" l="l" r="r" t="t"/>
              <a:pathLst>
                <a:path extrusionOk="0" h="381192" w="601318">
                  <a:moveTo>
                    <a:pt x="0" y="0"/>
                  </a:moveTo>
                  <a:lnTo>
                    <a:pt x="601318" y="0"/>
                  </a:lnTo>
                  <a:lnTo>
                    <a:pt x="601318" y="381192"/>
                  </a:lnTo>
                  <a:lnTo>
                    <a:pt x="0" y="381192"/>
                  </a:lnTo>
                  <a:close/>
                </a:path>
              </a:pathLst>
            </a:custGeom>
            <a:solidFill>
              <a:srgbClr val="1A1A1A"/>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66" name="Google Shape;366;p16"/>
            <p:cNvSpPr txBox="1"/>
            <p:nvPr/>
          </p:nvSpPr>
          <p:spPr>
            <a:xfrm>
              <a:off x="0" y="-57150"/>
              <a:ext cx="601318" cy="438342"/>
            </a:xfrm>
            <a:prstGeom prst="rect">
              <a:avLst/>
            </a:prstGeom>
            <a:noFill/>
            <a:ln>
              <a:noFill/>
            </a:ln>
          </p:spPr>
          <p:txBody>
            <a:bodyPr anchorCtr="0" anchor="ctr" bIns="50800" lIns="50800" spcFirstLastPara="1" rIns="50800" wrap="square" tIns="50800">
              <a:noAutofit/>
            </a:bodyPr>
            <a:lstStyle/>
            <a:p>
              <a:pPr indent="0" lvl="0" marL="0" marR="0" rtl="0" algn="ctr">
                <a:lnSpc>
                  <a:spcPct val="138007"/>
                </a:lnSpc>
                <a:spcBef>
                  <a:spcPts val="0"/>
                </a:spcBef>
                <a:spcAft>
                  <a:spcPts val="0"/>
                </a:spcAft>
                <a:buNone/>
              </a:pPr>
              <a:r>
                <a:rPr lang="en-US" sz="2981">
                  <a:solidFill>
                    <a:srgbClr val="FFFFFF"/>
                  </a:solidFill>
                  <a:latin typeface="Oswald"/>
                  <a:ea typeface="Oswald"/>
                  <a:cs typeface="Oswald"/>
                  <a:sym typeface="Oswald"/>
                </a:rPr>
                <a:t>HOẠT ĐỘNG</a:t>
              </a:r>
              <a:endParaRPr/>
            </a:p>
          </p:txBody>
        </p:sp>
      </p:grpSp>
      <p:sp>
        <p:nvSpPr>
          <p:cNvPr id="367" name="Google Shape;367;p16"/>
          <p:cNvSpPr/>
          <p:nvPr/>
        </p:nvSpPr>
        <p:spPr>
          <a:xfrm>
            <a:off x="10599722" y="3684888"/>
            <a:ext cx="7483899" cy="4542902"/>
          </a:xfrm>
          <a:custGeom>
            <a:rect b="b" l="l" r="r" t="t"/>
            <a:pathLst>
              <a:path extrusionOk="0" h="4542902" w="7483899">
                <a:moveTo>
                  <a:pt x="0" y="0"/>
                </a:moveTo>
                <a:lnTo>
                  <a:pt x="7483898" y="0"/>
                </a:lnTo>
                <a:lnTo>
                  <a:pt x="7483898" y="4542902"/>
                </a:lnTo>
                <a:lnTo>
                  <a:pt x="0" y="4542902"/>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68" name="Google Shape;368;p16"/>
          <p:cNvSpPr txBox="1"/>
          <p:nvPr/>
        </p:nvSpPr>
        <p:spPr>
          <a:xfrm>
            <a:off x="4521789" y="452621"/>
            <a:ext cx="9244422" cy="1037858"/>
          </a:xfrm>
          <a:prstGeom prst="rect">
            <a:avLst/>
          </a:prstGeom>
          <a:noFill/>
          <a:ln>
            <a:noFill/>
          </a:ln>
        </p:spPr>
        <p:txBody>
          <a:bodyPr anchorCtr="0" anchor="t" bIns="0" lIns="0" spcFirstLastPara="1" rIns="0" wrap="square" tIns="0">
            <a:spAutoFit/>
          </a:bodyPr>
          <a:lstStyle/>
          <a:p>
            <a:pPr indent="0" lvl="0" marL="0" marR="0" rtl="0" algn="ctr">
              <a:lnSpc>
                <a:spcPct val="137992"/>
              </a:lnSpc>
              <a:spcBef>
                <a:spcPts val="0"/>
              </a:spcBef>
              <a:spcAft>
                <a:spcPts val="0"/>
              </a:spcAft>
              <a:buNone/>
            </a:pPr>
            <a:r>
              <a:rPr lang="en-US" sz="6096">
                <a:solidFill>
                  <a:srgbClr val="FFFFFF"/>
                </a:solidFill>
                <a:latin typeface="Oswald"/>
                <a:ea typeface="Oswald"/>
                <a:cs typeface="Oswald"/>
                <a:sym typeface="Oswald"/>
              </a:rPr>
              <a:t>SQUID PROXY</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17"/>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374" name="Google Shape;374;p17"/>
          <p:cNvGrpSpPr/>
          <p:nvPr/>
        </p:nvGrpSpPr>
        <p:grpSpPr>
          <a:xfrm>
            <a:off x="15500326" y="1064386"/>
            <a:ext cx="3086100" cy="2796778"/>
            <a:chOff x="0" y="-38100"/>
            <a:chExt cx="812800" cy="736600"/>
          </a:xfrm>
        </p:grpSpPr>
        <p:sp>
          <p:nvSpPr>
            <p:cNvPr id="375" name="Google Shape;375;p17"/>
            <p:cNvSpPr/>
            <p:nvPr/>
          </p:nvSpPr>
          <p:spPr>
            <a:xfrm>
              <a:off x="0" y="0"/>
              <a:ext cx="812800" cy="698500"/>
            </a:xfrm>
            <a:custGeom>
              <a:rect b="b" l="l" r="r" t="t"/>
              <a:pathLst>
                <a:path extrusionOk="0"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97A2A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76" name="Google Shape;376;p17"/>
            <p:cNvSpPr txBox="1"/>
            <p:nvPr/>
          </p:nvSpPr>
          <p:spPr>
            <a:xfrm>
              <a:off x="114300" y="-38100"/>
              <a:ext cx="584200" cy="7366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377" name="Google Shape;377;p17"/>
          <p:cNvGrpSpPr/>
          <p:nvPr/>
        </p:nvGrpSpPr>
        <p:grpSpPr>
          <a:xfrm>
            <a:off x="12190291" y="5972060"/>
            <a:ext cx="3086100" cy="2796778"/>
            <a:chOff x="0" y="-38100"/>
            <a:chExt cx="812800" cy="736600"/>
          </a:xfrm>
        </p:grpSpPr>
        <p:sp>
          <p:nvSpPr>
            <p:cNvPr id="378" name="Google Shape;378;p17"/>
            <p:cNvSpPr/>
            <p:nvPr/>
          </p:nvSpPr>
          <p:spPr>
            <a:xfrm>
              <a:off x="0" y="0"/>
              <a:ext cx="812800" cy="698500"/>
            </a:xfrm>
            <a:custGeom>
              <a:rect b="b" l="l" r="r" t="t"/>
              <a:pathLst>
                <a:path extrusionOk="0"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97A2A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79" name="Google Shape;379;p17"/>
            <p:cNvSpPr txBox="1"/>
            <p:nvPr/>
          </p:nvSpPr>
          <p:spPr>
            <a:xfrm>
              <a:off x="114300" y="-38100"/>
              <a:ext cx="584200" cy="7366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380" name="Google Shape;380;p17"/>
          <p:cNvGrpSpPr/>
          <p:nvPr/>
        </p:nvGrpSpPr>
        <p:grpSpPr>
          <a:xfrm>
            <a:off x="9756444" y="2537002"/>
            <a:ext cx="8531556" cy="5336725"/>
            <a:chOff x="0" y="1016"/>
            <a:chExt cx="4572000" cy="2859913"/>
          </a:xfrm>
        </p:grpSpPr>
        <p:sp>
          <p:nvSpPr>
            <p:cNvPr id="381" name="Google Shape;381;p17"/>
            <p:cNvSpPr/>
            <p:nvPr/>
          </p:nvSpPr>
          <p:spPr>
            <a:xfrm>
              <a:off x="0" y="1016"/>
              <a:ext cx="4572000" cy="2859913"/>
            </a:xfrm>
            <a:custGeom>
              <a:rect b="b" l="l" r="r" t="t"/>
              <a:pathLst>
                <a:path extrusionOk="0" h="2859913" w="4572000">
                  <a:moveTo>
                    <a:pt x="4572000" y="0"/>
                  </a:moveTo>
                  <a:lnTo>
                    <a:pt x="4572000" y="2859913"/>
                  </a:lnTo>
                  <a:lnTo>
                    <a:pt x="0" y="2859913"/>
                  </a:lnTo>
                  <a:lnTo>
                    <a:pt x="0" y="0"/>
                  </a:lnTo>
                  <a:lnTo>
                    <a:pt x="4572000" y="0"/>
                  </a:lnTo>
                  <a:close/>
                </a:path>
              </a:pathLst>
            </a:custGeom>
            <a:blipFill rotWithShape="1">
              <a:blip r:embed="rId4">
                <a:alphaModFix/>
              </a:blip>
              <a:stretch>
                <a:fillRect b="0" l="-5601" r="-560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2" name="Google Shape;382;p17"/>
            <p:cNvSpPr/>
            <p:nvPr/>
          </p:nvSpPr>
          <p:spPr>
            <a:xfrm>
              <a:off x="0" y="1016"/>
              <a:ext cx="4572000" cy="2859913"/>
            </a:xfrm>
            <a:custGeom>
              <a:rect b="b" l="l" r="r" t="t"/>
              <a:pathLst>
                <a:path extrusionOk="0" h="2859913" w="4572000">
                  <a:moveTo>
                    <a:pt x="4572000" y="0"/>
                  </a:moveTo>
                  <a:lnTo>
                    <a:pt x="4572000" y="2859913"/>
                  </a:lnTo>
                  <a:lnTo>
                    <a:pt x="0" y="2859913"/>
                  </a:lnTo>
                  <a:lnTo>
                    <a:pt x="0" y="0"/>
                  </a:lnTo>
                  <a:lnTo>
                    <a:pt x="4572000" y="0"/>
                  </a:lnTo>
                  <a:close/>
                </a:path>
              </a:pathLst>
            </a:custGeom>
            <a:blipFill rotWithShape="1">
              <a:blip r:embed="rId5">
                <a:alphaModFix/>
              </a:blip>
              <a:stretch>
                <a:fillRect b="-56" l="0" r="0" t="-55"/>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383" name="Google Shape;383;p17"/>
          <p:cNvSpPr txBox="1"/>
          <p:nvPr/>
        </p:nvSpPr>
        <p:spPr>
          <a:xfrm>
            <a:off x="-308344" y="3132248"/>
            <a:ext cx="10148825" cy="5902357"/>
          </a:xfrm>
          <a:prstGeom prst="rect">
            <a:avLst/>
          </a:prstGeom>
          <a:noFill/>
          <a:ln>
            <a:noFill/>
          </a:ln>
        </p:spPr>
        <p:txBody>
          <a:bodyPr anchorCtr="0" anchor="t" bIns="0" lIns="0" spcFirstLastPara="1" rIns="0" wrap="square" tIns="0">
            <a:spAutoFit/>
          </a:bodyPr>
          <a:lstStyle/>
          <a:p>
            <a:pPr indent="0" lvl="0" marL="0" marR="0" rtl="0" algn="ctr">
              <a:lnSpc>
                <a:spcPct val="110999"/>
              </a:lnSpc>
              <a:spcBef>
                <a:spcPts val="0"/>
              </a:spcBef>
              <a:spcAft>
                <a:spcPts val="0"/>
              </a:spcAft>
              <a:buNone/>
            </a:pPr>
            <a:r>
              <a:rPr lang="en-US" sz="13891">
                <a:solidFill>
                  <a:srgbClr val="000000"/>
                </a:solidFill>
                <a:latin typeface="Oswald"/>
                <a:ea typeface="Oswald"/>
                <a:cs typeface="Oswald"/>
                <a:sym typeface="Oswald"/>
              </a:rPr>
              <a:t>TRIỂN KHAI KỊCH BẢN, DEMO</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D9D9"/>
        </a:solidFill>
      </p:bgPr>
    </p:bg>
    <p:spTree>
      <p:nvGrpSpPr>
        <p:cNvPr id="387" name="Shape 387"/>
        <p:cNvGrpSpPr/>
        <p:nvPr/>
      </p:nvGrpSpPr>
      <p:grpSpPr>
        <a:xfrm>
          <a:off x="0" y="0"/>
          <a:ext cx="0" cy="0"/>
          <a:chOff x="0" y="0"/>
          <a:chExt cx="0" cy="0"/>
        </a:xfrm>
      </p:grpSpPr>
      <p:grpSp>
        <p:nvGrpSpPr>
          <p:cNvPr id="388" name="Google Shape;388;p18"/>
          <p:cNvGrpSpPr/>
          <p:nvPr/>
        </p:nvGrpSpPr>
        <p:grpSpPr>
          <a:xfrm>
            <a:off x="0" y="-72331"/>
            <a:ext cx="18288000" cy="1963757"/>
            <a:chOff x="0" y="-19050"/>
            <a:chExt cx="4816593" cy="517203"/>
          </a:xfrm>
        </p:grpSpPr>
        <p:sp>
          <p:nvSpPr>
            <p:cNvPr id="389" name="Google Shape;389;p18"/>
            <p:cNvSpPr/>
            <p:nvPr/>
          </p:nvSpPr>
          <p:spPr>
            <a:xfrm>
              <a:off x="0" y="0"/>
              <a:ext cx="4816592" cy="498153"/>
            </a:xfrm>
            <a:custGeom>
              <a:rect b="b" l="l" r="r" t="t"/>
              <a:pathLst>
                <a:path extrusionOk="0" h="498153" w="4816592">
                  <a:moveTo>
                    <a:pt x="0" y="0"/>
                  </a:moveTo>
                  <a:lnTo>
                    <a:pt x="4816592" y="0"/>
                  </a:lnTo>
                  <a:lnTo>
                    <a:pt x="4816592" y="498153"/>
                  </a:lnTo>
                  <a:lnTo>
                    <a:pt x="0" y="498153"/>
                  </a:lnTo>
                  <a:close/>
                </a:path>
              </a:pathLst>
            </a:custGeom>
            <a:solidFill>
              <a:srgbClr val="776F6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0" name="Google Shape;390;p18"/>
            <p:cNvSpPr txBox="1"/>
            <p:nvPr/>
          </p:nvSpPr>
          <p:spPr>
            <a:xfrm>
              <a:off x="0" y="-19050"/>
              <a:ext cx="4816593" cy="517203"/>
            </a:xfrm>
            <a:prstGeom prst="rect">
              <a:avLst/>
            </a:prstGeom>
            <a:noFill/>
            <a:ln>
              <a:noFill/>
            </a:ln>
          </p:spPr>
          <p:txBody>
            <a:bodyPr anchorCtr="0" anchor="ctr" bIns="50800" lIns="50800" spcFirstLastPara="1" rIns="50800" wrap="square" tIns="50800">
              <a:noAutofit/>
            </a:bodyPr>
            <a:lstStyle/>
            <a:p>
              <a:pPr indent="0" lvl="0" marL="0" marR="0" rtl="0" algn="ctr">
                <a:lnSpc>
                  <a:spcPct val="158833"/>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391" name="Google Shape;391;p18"/>
          <p:cNvSpPr/>
          <p:nvPr/>
        </p:nvSpPr>
        <p:spPr>
          <a:xfrm>
            <a:off x="13451022" y="-4729397"/>
            <a:ext cx="7616557" cy="7815497"/>
          </a:xfrm>
          <a:custGeom>
            <a:rect b="b" l="l" r="r" t="t"/>
            <a:pathLst>
              <a:path extrusionOk="0" h="7815497" w="7616557">
                <a:moveTo>
                  <a:pt x="0" y="0"/>
                </a:moveTo>
                <a:lnTo>
                  <a:pt x="7616556" y="0"/>
                </a:lnTo>
                <a:lnTo>
                  <a:pt x="7616556" y="7815497"/>
                </a:lnTo>
                <a:lnTo>
                  <a:pt x="0" y="7815497"/>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2" name="Google Shape;392;p18"/>
          <p:cNvSpPr/>
          <p:nvPr/>
        </p:nvSpPr>
        <p:spPr>
          <a:xfrm>
            <a:off x="-2851369" y="-3442596"/>
            <a:ext cx="6709932" cy="6885191"/>
          </a:xfrm>
          <a:custGeom>
            <a:rect b="b" l="l" r="r" t="t"/>
            <a:pathLst>
              <a:path extrusionOk="0" h="6885191" w="6709932">
                <a:moveTo>
                  <a:pt x="0" y="0"/>
                </a:moveTo>
                <a:lnTo>
                  <a:pt x="6709932" y="0"/>
                </a:lnTo>
                <a:lnTo>
                  <a:pt x="6709932" y="6885192"/>
                </a:lnTo>
                <a:lnTo>
                  <a:pt x="0" y="6885192"/>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393" name="Google Shape;393;p18"/>
          <p:cNvGrpSpPr/>
          <p:nvPr/>
        </p:nvGrpSpPr>
        <p:grpSpPr>
          <a:xfrm>
            <a:off x="1904736" y="5067950"/>
            <a:ext cx="11113636" cy="5734157"/>
            <a:chOff x="0" y="-19050"/>
            <a:chExt cx="2802302" cy="1445867"/>
          </a:xfrm>
        </p:grpSpPr>
        <p:sp>
          <p:nvSpPr>
            <p:cNvPr id="394" name="Google Shape;394;p18"/>
            <p:cNvSpPr/>
            <p:nvPr/>
          </p:nvSpPr>
          <p:spPr>
            <a:xfrm>
              <a:off x="0" y="0"/>
              <a:ext cx="2802302" cy="1426817"/>
            </a:xfrm>
            <a:custGeom>
              <a:rect b="b" l="l" r="r" t="t"/>
              <a:pathLst>
                <a:path extrusionOk="0" h="1426817" w="2802302">
                  <a:moveTo>
                    <a:pt x="2802302" y="0"/>
                  </a:moveTo>
                  <a:lnTo>
                    <a:pt x="0" y="0"/>
                  </a:lnTo>
                  <a:lnTo>
                    <a:pt x="0" y="1238857"/>
                  </a:lnTo>
                  <a:lnTo>
                    <a:pt x="157480" y="1238857"/>
                  </a:lnTo>
                  <a:lnTo>
                    <a:pt x="157480" y="1426817"/>
                  </a:lnTo>
                  <a:lnTo>
                    <a:pt x="463550" y="1238857"/>
                  </a:lnTo>
                  <a:lnTo>
                    <a:pt x="2802302" y="1238857"/>
                  </a:lnTo>
                  <a:lnTo>
                    <a:pt x="2802302" y="0"/>
                  </a:lnTo>
                  <a:close/>
                </a:path>
              </a:pathLst>
            </a:custGeom>
            <a:gradFill>
              <a:gsLst>
                <a:gs pos="0">
                  <a:srgbClr val="A6A6A6"/>
                </a:gs>
                <a:gs pos="100000">
                  <a:srgbClr val="FFFFFF"/>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5" name="Google Shape;395;p18"/>
            <p:cNvSpPr txBox="1"/>
            <p:nvPr/>
          </p:nvSpPr>
          <p:spPr>
            <a:xfrm>
              <a:off x="0" y="-19050"/>
              <a:ext cx="2802302" cy="1255367"/>
            </a:xfrm>
            <a:prstGeom prst="rect">
              <a:avLst/>
            </a:prstGeom>
            <a:noFill/>
            <a:ln>
              <a:noFill/>
            </a:ln>
          </p:spPr>
          <p:txBody>
            <a:bodyPr anchorCtr="0" anchor="ctr" bIns="50800" lIns="50800" spcFirstLastPara="1" rIns="50800" wrap="square" tIns="50800">
              <a:noAutofit/>
            </a:bodyPr>
            <a:lstStyle/>
            <a:p>
              <a:pPr indent="0" lvl="0" marL="0" marR="0" rtl="0" algn="ctr">
                <a:lnSpc>
                  <a:spcPct val="158833"/>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396" name="Google Shape;396;p18"/>
          <p:cNvGrpSpPr/>
          <p:nvPr/>
        </p:nvGrpSpPr>
        <p:grpSpPr>
          <a:xfrm>
            <a:off x="1904736" y="1975442"/>
            <a:ext cx="11113636" cy="3531400"/>
            <a:chOff x="0" y="-19050"/>
            <a:chExt cx="2802302" cy="890442"/>
          </a:xfrm>
        </p:grpSpPr>
        <p:sp>
          <p:nvSpPr>
            <p:cNvPr id="397" name="Google Shape;397;p18"/>
            <p:cNvSpPr/>
            <p:nvPr/>
          </p:nvSpPr>
          <p:spPr>
            <a:xfrm>
              <a:off x="0" y="0"/>
              <a:ext cx="2802302" cy="871392"/>
            </a:xfrm>
            <a:custGeom>
              <a:rect b="b" l="l" r="r" t="t"/>
              <a:pathLst>
                <a:path extrusionOk="0" h="871392" w="2802302">
                  <a:moveTo>
                    <a:pt x="2802302" y="0"/>
                  </a:moveTo>
                  <a:lnTo>
                    <a:pt x="0" y="0"/>
                  </a:lnTo>
                  <a:lnTo>
                    <a:pt x="0" y="683432"/>
                  </a:lnTo>
                  <a:lnTo>
                    <a:pt x="157480" y="683432"/>
                  </a:lnTo>
                  <a:lnTo>
                    <a:pt x="157480" y="871392"/>
                  </a:lnTo>
                  <a:lnTo>
                    <a:pt x="463550" y="683432"/>
                  </a:lnTo>
                  <a:lnTo>
                    <a:pt x="2802302" y="683432"/>
                  </a:lnTo>
                  <a:lnTo>
                    <a:pt x="2802302" y="0"/>
                  </a:lnTo>
                  <a:close/>
                </a:path>
              </a:pathLst>
            </a:custGeom>
            <a:gradFill>
              <a:gsLst>
                <a:gs pos="0">
                  <a:srgbClr val="A6A6A6"/>
                </a:gs>
                <a:gs pos="100000">
                  <a:srgbClr val="FFFFFF"/>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8" name="Google Shape;398;p18"/>
            <p:cNvSpPr txBox="1"/>
            <p:nvPr/>
          </p:nvSpPr>
          <p:spPr>
            <a:xfrm>
              <a:off x="0" y="-19050"/>
              <a:ext cx="2802302" cy="699942"/>
            </a:xfrm>
            <a:prstGeom prst="rect">
              <a:avLst/>
            </a:prstGeom>
            <a:noFill/>
            <a:ln>
              <a:noFill/>
            </a:ln>
          </p:spPr>
          <p:txBody>
            <a:bodyPr anchorCtr="0" anchor="ctr" bIns="50800" lIns="50800" spcFirstLastPara="1" rIns="50800" wrap="square" tIns="50800">
              <a:noAutofit/>
            </a:bodyPr>
            <a:lstStyle/>
            <a:p>
              <a:pPr indent="0" lvl="0" marL="0" marR="0" rtl="0" algn="ctr">
                <a:lnSpc>
                  <a:spcPct val="158833"/>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399" name="Google Shape;399;p18"/>
          <p:cNvGrpSpPr/>
          <p:nvPr/>
        </p:nvGrpSpPr>
        <p:grpSpPr>
          <a:xfrm>
            <a:off x="136253" y="6308474"/>
            <a:ext cx="2283129" cy="1664329"/>
            <a:chOff x="0" y="-57150"/>
            <a:chExt cx="601318" cy="438342"/>
          </a:xfrm>
        </p:grpSpPr>
        <p:sp>
          <p:nvSpPr>
            <p:cNvPr id="400" name="Google Shape;400;p18"/>
            <p:cNvSpPr/>
            <p:nvPr/>
          </p:nvSpPr>
          <p:spPr>
            <a:xfrm>
              <a:off x="0" y="0"/>
              <a:ext cx="601318" cy="381192"/>
            </a:xfrm>
            <a:custGeom>
              <a:rect b="b" l="l" r="r" t="t"/>
              <a:pathLst>
                <a:path extrusionOk="0" h="381192" w="601318">
                  <a:moveTo>
                    <a:pt x="0" y="0"/>
                  </a:moveTo>
                  <a:lnTo>
                    <a:pt x="601318" y="0"/>
                  </a:lnTo>
                  <a:lnTo>
                    <a:pt x="601318" y="381192"/>
                  </a:lnTo>
                  <a:lnTo>
                    <a:pt x="0" y="381192"/>
                  </a:lnTo>
                  <a:close/>
                </a:path>
              </a:pathLst>
            </a:custGeom>
            <a:solidFill>
              <a:srgbClr val="1A1A1A"/>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01" name="Google Shape;401;p18"/>
            <p:cNvSpPr txBox="1"/>
            <p:nvPr/>
          </p:nvSpPr>
          <p:spPr>
            <a:xfrm>
              <a:off x="0" y="-57150"/>
              <a:ext cx="601318" cy="438342"/>
            </a:xfrm>
            <a:prstGeom prst="rect">
              <a:avLst/>
            </a:prstGeom>
            <a:noFill/>
            <a:ln>
              <a:noFill/>
            </a:ln>
          </p:spPr>
          <p:txBody>
            <a:bodyPr anchorCtr="0" anchor="ctr" bIns="50800" lIns="50800" spcFirstLastPara="1" rIns="50800" wrap="square" tIns="50800">
              <a:noAutofit/>
            </a:bodyPr>
            <a:lstStyle/>
            <a:p>
              <a:pPr indent="0" lvl="0" marL="0" marR="0" rtl="0" algn="ctr">
                <a:lnSpc>
                  <a:spcPct val="138007"/>
                </a:lnSpc>
                <a:spcBef>
                  <a:spcPts val="0"/>
                </a:spcBef>
                <a:spcAft>
                  <a:spcPts val="0"/>
                </a:spcAft>
                <a:buNone/>
              </a:pPr>
              <a:r>
                <a:rPr lang="en-US" sz="2981">
                  <a:solidFill>
                    <a:srgbClr val="FFFFFF"/>
                  </a:solidFill>
                  <a:latin typeface="Oswald"/>
                  <a:ea typeface="Oswald"/>
                  <a:cs typeface="Oswald"/>
                  <a:sym typeface="Oswald"/>
                </a:rPr>
                <a:t>KỊCH BẢN</a:t>
              </a:r>
              <a:endParaRPr/>
            </a:p>
          </p:txBody>
        </p:sp>
      </p:grpSp>
      <p:grpSp>
        <p:nvGrpSpPr>
          <p:cNvPr id="402" name="Google Shape;402;p18"/>
          <p:cNvGrpSpPr/>
          <p:nvPr/>
        </p:nvGrpSpPr>
        <p:grpSpPr>
          <a:xfrm>
            <a:off x="136253" y="2352286"/>
            <a:ext cx="2283129" cy="1664329"/>
            <a:chOff x="0" y="-57150"/>
            <a:chExt cx="601318" cy="438342"/>
          </a:xfrm>
        </p:grpSpPr>
        <p:sp>
          <p:nvSpPr>
            <p:cNvPr id="403" name="Google Shape;403;p18"/>
            <p:cNvSpPr/>
            <p:nvPr/>
          </p:nvSpPr>
          <p:spPr>
            <a:xfrm>
              <a:off x="0" y="0"/>
              <a:ext cx="601318" cy="381192"/>
            </a:xfrm>
            <a:custGeom>
              <a:rect b="b" l="l" r="r" t="t"/>
              <a:pathLst>
                <a:path extrusionOk="0" h="381192" w="601318">
                  <a:moveTo>
                    <a:pt x="0" y="0"/>
                  </a:moveTo>
                  <a:lnTo>
                    <a:pt x="601318" y="0"/>
                  </a:lnTo>
                  <a:lnTo>
                    <a:pt x="601318" y="381192"/>
                  </a:lnTo>
                  <a:lnTo>
                    <a:pt x="0" y="381192"/>
                  </a:lnTo>
                  <a:close/>
                </a:path>
              </a:pathLst>
            </a:custGeom>
            <a:solidFill>
              <a:srgbClr val="1A1A1A"/>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04" name="Google Shape;404;p18"/>
            <p:cNvSpPr txBox="1"/>
            <p:nvPr/>
          </p:nvSpPr>
          <p:spPr>
            <a:xfrm>
              <a:off x="0" y="-57150"/>
              <a:ext cx="601318" cy="438342"/>
            </a:xfrm>
            <a:prstGeom prst="rect">
              <a:avLst/>
            </a:prstGeom>
            <a:noFill/>
            <a:ln>
              <a:noFill/>
            </a:ln>
          </p:spPr>
          <p:txBody>
            <a:bodyPr anchorCtr="0" anchor="ctr" bIns="50800" lIns="50800" spcFirstLastPara="1" rIns="50800" wrap="square" tIns="50800">
              <a:noAutofit/>
            </a:bodyPr>
            <a:lstStyle/>
            <a:p>
              <a:pPr indent="0" lvl="0" marL="0" marR="0" rtl="0" algn="ctr">
                <a:lnSpc>
                  <a:spcPct val="138007"/>
                </a:lnSpc>
                <a:spcBef>
                  <a:spcPts val="0"/>
                </a:spcBef>
                <a:spcAft>
                  <a:spcPts val="0"/>
                </a:spcAft>
                <a:buNone/>
              </a:pPr>
              <a:r>
                <a:rPr lang="en-US" sz="2981">
                  <a:solidFill>
                    <a:srgbClr val="FFFFFF"/>
                  </a:solidFill>
                  <a:latin typeface="Oswald"/>
                  <a:ea typeface="Oswald"/>
                  <a:cs typeface="Oswald"/>
                  <a:sym typeface="Oswald"/>
                </a:rPr>
                <a:t>SƠ ĐỒ</a:t>
              </a:r>
              <a:endParaRPr/>
            </a:p>
          </p:txBody>
        </p:sp>
      </p:grpSp>
      <p:sp>
        <p:nvSpPr>
          <p:cNvPr id="405" name="Google Shape;405;p18"/>
          <p:cNvSpPr/>
          <p:nvPr/>
        </p:nvSpPr>
        <p:spPr>
          <a:xfrm>
            <a:off x="10876079" y="2911047"/>
            <a:ext cx="7573367" cy="6004110"/>
          </a:xfrm>
          <a:custGeom>
            <a:rect b="b" l="l" r="r" t="t"/>
            <a:pathLst>
              <a:path extrusionOk="0" h="6004110" w="7573367">
                <a:moveTo>
                  <a:pt x="0" y="0"/>
                </a:moveTo>
                <a:lnTo>
                  <a:pt x="7573367" y="0"/>
                </a:lnTo>
                <a:lnTo>
                  <a:pt x="7573367" y="6004111"/>
                </a:lnTo>
                <a:lnTo>
                  <a:pt x="0" y="6004111"/>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06" name="Google Shape;406;p18"/>
          <p:cNvSpPr txBox="1"/>
          <p:nvPr/>
        </p:nvSpPr>
        <p:spPr>
          <a:xfrm>
            <a:off x="4199196" y="2512127"/>
            <a:ext cx="5776640" cy="1552576"/>
          </a:xfrm>
          <a:prstGeom prst="rect">
            <a:avLst/>
          </a:prstGeom>
          <a:noFill/>
          <a:ln>
            <a:noFill/>
          </a:ln>
        </p:spPr>
        <p:txBody>
          <a:bodyPr anchorCtr="0" anchor="t" bIns="0" lIns="0" spcFirstLastPara="1" rIns="0" wrap="square" tIns="0">
            <a:spAutoFit/>
          </a:bodyPr>
          <a:lstStyle/>
          <a:p>
            <a:pPr indent="-323848" lvl="1" marL="647695" marR="0" rtl="0" algn="ctr">
              <a:lnSpc>
                <a:spcPct val="140013"/>
              </a:lnSpc>
              <a:spcBef>
                <a:spcPts val="0"/>
              </a:spcBef>
              <a:spcAft>
                <a:spcPts val="0"/>
              </a:spcAft>
              <a:buClr>
                <a:srgbClr val="000000"/>
              </a:buClr>
              <a:buSzPts val="2999"/>
              <a:buFont typeface="Arial"/>
              <a:buChar char="•"/>
            </a:pPr>
            <a:r>
              <a:rPr b="0" i="0" lang="en-US" sz="2999" u="none" cap="none" strike="noStrike">
                <a:solidFill>
                  <a:srgbClr val="000000"/>
                </a:solidFill>
                <a:latin typeface="DM Sans"/>
                <a:ea typeface="DM Sans"/>
                <a:cs typeface="DM Sans"/>
                <a:sym typeface="DM Sans"/>
              </a:rPr>
              <a:t>2 WEB SERVER UBUNTU</a:t>
            </a:r>
            <a:endParaRPr/>
          </a:p>
          <a:p>
            <a:pPr indent="-323848" lvl="1" marL="647695" marR="0" rtl="0" algn="ctr">
              <a:lnSpc>
                <a:spcPct val="140013"/>
              </a:lnSpc>
              <a:spcBef>
                <a:spcPts val="0"/>
              </a:spcBef>
              <a:spcAft>
                <a:spcPts val="0"/>
              </a:spcAft>
              <a:buClr>
                <a:srgbClr val="000000"/>
              </a:buClr>
              <a:buSzPts val="2999"/>
              <a:buFont typeface="Arial"/>
              <a:buChar char="•"/>
            </a:pPr>
            <a:r>
              <a:rPr b="0" i="0" lang="en-US" sz="2999" u="none" cap="none" strike="noStrike">
                <a:solidFill>
                  <a:srgbClr val="000000"/>
                </a:solidFill>
                <a:latin typeface="DM Sans"/>
                <a:ea typeface="DM Sans"/>
                <a:cs typeface="DM Sans"/>
                <a:sym typeface="DM Sans"/>
              </a:rPr>
              <a:t>1 FIREWALL</a:t>
            </a:r>
            <a:endParaRPr/>
          </a:p>
          <a:p>
            <a:pPr indent="-323848" lvl="1" marL="647695" marR="0" rtl="0" algn="ctr">
              <a:lnSpc>
                <a:spcPct val="140013"/>
              </a:lnSpc>
              <a:spcBef>
                <a:spcPts val="0"/>
              </a:spcBef>
              <a:spcAft>
                <a:spcPts val="0"/>
              </a:spcAft>
              <a:buClr>
                <a:srgbClr val="000000"/>
              </a:buClr>
              <a:buSzPts val="2999"/>
              <a:buFont typeface="Arial"/>
              <a:buChar char="•"/>
            </a:pPr>
            <a:r>
              <a:rPr b="0" i="0" lang="en-US" sz="2999" u="none" cap="none" strike="noStrike">
                <a:solidFill>
                  <a:srgbClr val="000000"/>
                </a:solidFill>
                <a:latin typeface="DM Sans"/>
                <a:ea typeface="DM Sans"/>
                <a:cs typeface="DM Sans"/>
                <a:sym typeface="DM Sans"/>
              </a:rPr>
              <a:t>2 CLIENT</a:t>
            </a:r>
            <a:endParaRPr/>
          </a:p>
        </p:txBody>
      </p:sp>
      <p:sp>
        <p:nvSpPr>
          <p:cNvPr id="407" name="Google Shape;407;p18"/>
          <p:cNvSpPr txBox="1"/>
          <p:nvPr/>
        </p:nvSpPr>
        <p:spPr>
          <a:xfrm>
            <a:off x="4521789" y="452621"/>
            <a:ext cx="9244422" cy="1037858"/>
          </a:xfrm>
          <a:prstGeom prst="rect">
            <a:avLst/>
          </a:prstGeom>
          <a:noFill/>
          <a:ln>
            <a:noFill/>
          </a:ln>
        </p:spPr>
        <p:txBody>
          <a:bodyPr anchorCtr="0" anchor="t" bIns="0" lIns="0" spcFirstLastPara="1" rIns="0" wrap="square" tIns="0">
            <a:spAutoFit/>
          </a:bodyPr>
          <a:lstStyle/>
          <a:p>
            <a:pPr indent="0" lvl="0" marL="0" marR="0" rtl="0" algn="ctr">
              <a:lnSpc>
                <a:spcPct val="137992"/>
              </a:lnSpc>
              <a:spcBef>
                <a:spcPts val="0"/>
              </a:spcBef>
              <a:spcAft>
                <a:spcPts val="0"/>
              </a:spcAft>
              <a:buNone/>
            </a:pPr>
            <a:r>
              <a:rPr lang="en-US" sz="6096">
                <a:solidFill>
                  <a:srgbClr val="FFFFFF"/>
                </a:solidFill>
                <a:latin typeface="Oswald"/>
                <a:ea typeface="Oswald"/>
                <a:cs typeface="Oswald"/>
                <a:sym typeface="Oswald"/>
              </a:rPr>
              <a:t>MÔ HÌNH TRIỂN KHAI</a:t>
            </a:r>
            <a:endParaRPr/>
          </a:p>
        </p:txBody>
      </p:sp>
      <p:sp>
        <p:nvSpPr>
          <p:cNvPr id="408" name="Google Shape;408;p18"/>
          <p:cNvSpPr txBox="1"/>
          <p:nvPr/>
        </p:nvSpPr>
        <p:spPr>
          <a:xfrm>
            <a:off x="2578758" y="5086350"/>
            <a:ext cx="8297322" cy="4695826"/>
          </a:xfrm>
          <a:prstGeom prst="rect">
            <a:avLst/>
          </a:prstGeom>
          <a:noFill/>
          <a:ln>
            <a:noFill/>
          </a:ln>
        </p:spPr>
        <p:txBody>
          <a:bodyPr anchorCtr="0" anchor="t" bIns="0" lIns="0" spcFirstLastPara="1" rIns="0" wrap="square" tIns="0">
            <a:spAutoFit/>
          </a:bodyPr>
          <a:lstStyle/>
          <a:p>
            <a:pPr indent="-323848" lvl="1" marL="647695" marR="0" rtl="0" algn="ctr">
              <a:lnSpc>
                <a:spcPct val="140013"/>
              </a:lnSpc>
              <a:spcBef>
                <a:spcPts val="0"/>
              </a:spcBef>
              <a:spcAft>
                <a:spcPts val="0"/>
              </a:spcAft>
              <a:buClr>
                <a:srgbClr val="000000"/>
              </a:buClr>
              <a:buSzPts val="2999"/>
              <a:buFont typeface="Arial"/>
              <a:buChar char="•"/>
            </a:pPr>
            <a:r>
              <a:rPr b="0" i="0" lang="en-US" sz="2999" u="none" cap="none" strike="noStrike">
                <a:solidFill>
                  <a:srgbClr val="000000"/>
                </a:solidFill>
                <a:latin typeface="DM Sans"/>
                <a:ea typeface="DM Sans"/>
                <a:cs typeface="DM Sans"/>
                <a:sym typeface="DM Sans"/>
              </a:rPr>
              <a:t>Chỉ cho Client 1 truy cập internet</a:t>
            </a:r>
            <a:endParaRPr/>
          </a:p>
          <a:p>
            <a:pPr indent="-323848" lvl="1" marL="647695" marR="0" rtl="0" algn="ctr">
              <a:lnSpc>
                <a:spcPct val="140013"/>
              </a:lnSpc>
              <a:spcBef>
                <a:spcPts val="0"/>
              </a:spcBef>
              <a:spcAft>
                <a:spcPts val="0"/>
              </a:spcAft>
              <a:buClr>
                <a:srgbClr val="000000"/>
              </a:buClr>
              <a:buSzPts val="2999"/>
              <a:buFont typeface="Arial"/>
              <a:buChar char="•"/>
            </a:pPr>
            <a:r>
              <a:rPr b="0" i="0" lang="en-US" sz="2999" u="none" cap="none" strike="noStrike">
                <a:solidFill>
                  <a:srgbClr val="000000"/>
                </a:solidFill>
                <a:latin typeface="DM Sans"/>
                <a:ea typeface="DM Sans"/>
                <a:cs typeface="DM Sans"/>
                <a:sym typeface="DM Sans"/>
              </a:rPr>
              <a:t>Chỉ cho Client 2 ping Server 2</a:t>
            </a:r>
            <a:endParaRPr/>
          </a:p>
          <a:p>
            <a:pPr indent="-323848" lvl="1" marL="647695" marR="0" rtl="0" algn="ctr">
              <a:lnSpc>
                <a:spcPct val="140013"/>
              </a:lnSpc>
              <a:spcBef>
                <a:spcPts val="0"/>
              </a:spcBef>
              <a:spcAft>
                <a:spcPts val="0"/>
              </a:spcAft>
              <a:buClr>
                <a:srgbClr val="000000"/>
              </a:buClr>
              <a:buSzPts val="2999"/>
              <a:buFont typeface="Arial"/>
              <a:buChar char="•"/>
            </a:pPr>
            <a:r>
              <a:rPr b="0" i="0" lang="en-US" sz="2999" u="none" cap="none" strike="noStrike">
                <a:solidFill>
                  <a:srgbClr val="000000"/>
                </a:solidFill>
                <a:latin typeface="DM Sans"/>
                <a:ea typeface="DM Sans"/>
                <a:cs typeface="DM Sans"/>
                <a:sym typeface="DM Sans"/>
              </a:rPr>
              <a:t>Chỉ cho client 1 truy cập vào Webserver 2</a:t>
            </a:r>
            <a:endParaRPr/>
          </a:p>
          <a:p>
            <a:pPr indent="-323848" lvl="1" marL="647695" marR="0" rtl="0" algn="ctr">
              <a:lnSpc>
                <a:spcPct val="140013"/>
              </a:lnSpc>
              <a:spcBef>
                <a:spcPts val="0"/>
              </a:spcBef>
              <a:spcAft>
                <a:spcPts val="0"/>
              </a:spcAft>
              <a:buClr>
                <a:srgbClr val="000000"/>
              </a:buClr>
              <a:buSzPts val="2999"/>
              <a:buFont typeface="Arial"/>
              <a:buChar char="•"/>
            </a:pPr>
            <a:r>
              <a:rPr b="0" i="0" lang="en-US" sz="2999" u="none" cap="none" strike="noStrike">
                <a:solidFill>
                  <a:srgbClr val="000000"/>
                </a:solidFill>
                <a:latin typeface="DM Sans"/>
                <a:ea typeface="DM Sans"/>
                <a:cs typeface="DM Sans"/>
                <a:sym typeface="DM Sans"/>
              </a:rPr>
              <a:t>Chỉ cho phép Client 1 truy cập vào webserver vào giờ hành chính</a:t>
            </a:r>
            <a:endParaRPr/>
          </a:p>
          <a:p>
            <a:pPr indent="-323848" lvl="1" marL="647695" marR="0" rtl="0" algn="ctr">
              <a:lnSpc>
                <a:spcPct val="140013"/>
              </a:lnSpc>
              <a:spcBef>
                <a:spcPts val="0"/>
              </a:spcBef>
              <a:spcAft>
                <a:spcPts val="0"/>
              </a:spcAft>
              <a:buClr>
                <a:srgbClr val="000000"/>
              </a:buClr>
              <a:buSzPts val="2999"/>
              <a:buFont typeface="Arial"/>
              <a:buChar char="•"/>
            </a:pPr>
            <a:r>
              <a:rPr b="0" i="0" lang="en-US" sz="2999" u="none" cap="none" strike="noStrike">
                <a:solidFill>
                  <a:srgbClr val="000000"/>
                </a:solidFill>
                <a:latin typeface="DM Sans"/>
                <a:ea typeface="DM Sans"/>
                <a:cs typeface="DM Sans"/>
                <a:sym typeface="DM Sans"/>
              </a:rPr>
              <a:t>Phát hiện các gói tin đáng ngờ</a:t>
            </a:r>
            <a:endParaRPr/>
          </a:p>
          <a:p>
            <a:pPr indent="-323848" lvl="1" marL="647695" marR="0" rtl="0" algn="ctr">
              <a:lnSpc>
                <a:spcPct val="140013"/>
              </a:lnSpc>
              <a:spcBef>
                <a:spcPts val="0"/>
              </a:spcBef>
              <a:spcAft>
                <a:spcPts val="0"/>
              </a:spcAft>
              <a:buClr>
                <a:srgbClr val="000000"/>
              </a:buClr>
              <a:buSzPts val="2999"/>
              <a:buFont typeface="Arial"/>
              <a:buChar char="•"/>
            </a:pPr>
            <a:r>
              <a:rPr b="0" i="0" lang="en-US" sz="2999" u="none" cap="none" strike="noStrike">
                <a:solidFill>
                  <a:srgbClr val="000000"/>
                </a:solidFill>
                <a:latin typeface="DM Sans"/>
                <a:ea typeface="DM Sans"/>
                <a:cs typeface="DM Sans"/>
                <a:sym typeface="DM Sans"/>
              </a:rPr>
              <a:t>Chỉ cho Client 1 truy cập vào một số domand</a:t>
            </a:r>
            <a:endParaRPr/>
          </a:p>
          <a:p>
            <a:pPr indent="-323848" lvl="1" marL="647695" marR="0" rtl="0" algn="ctr">
              <a:lnSpc>
                <a:spcPct val="140013"/>
              </a:lnSpc>
              <a:spcBef>
                <a:spcPts val="0"/>
              </a:spcBef>
              <a:spcAft>
                <a:spcPts val="0"/>
              </a:spcAft>
              <a:buClr>
                <a:srgbClr val="000000"/>
              </a:buClr>
              <a:buSzPts val="2999"/>
              <a:buFont typeface="Arial"/>
              <a:buChar char="•"/>
            </a:pPr>
            <a:r>
              <a:rPr b="0" i="0" lang="en-US" sz="2999" u="none" cap="none" strike="noStrike">
                <a:solidFill>
                  <a:srgbClr val="000000"/>
                </a:solidFill>
                <a:latin typeface="DM Sans"/>
                <a:ea typeface="DM Sans"/>
                <a:cs typeface="DM Sans"/>
                <a:sym typeface="DM Sans"/>
              </a:rPr>
              <a:t>Xác thực đăng nhập</a:t>
            </a:r>
            <a:endParaRPr/>
          </a:p>
        </p:txBody>
      </p:sp>
      <p:sp>
        <p:nvSpPr>
          <p:cNvPr id="409" name="Google Shape;409;p18"/>
          <p:cNvSpPr txBox="1"/>
          <p:nvPr/>
        </p:nvSpPr>
        <p:spPr>
          <a:xfrm>
            <a:off x="13239563" y="5183309"/>
            <a:ext cx="2735308" cy="580390"/>
          </a:xfrm>
          <a:prstGeom prst="rect">
            <a:avLst/>
          </a:prstGeom>
          <a:noFill/>
          <a:ln>
            <a:noFill/>
          </a:ln>
        </p:spPr>
        <p:txBody>
          <a:bodyPr anchorCtr="0" anchor="t" bIns="0" lIns="0" spcFirstLastPara="1" rIns="0" wrap="square" tIns="0">
            <a:spAutoFit/>
          </a:bodyPr>
          <a:lstStyle/>
          <a:p>
            <a:pPr indent="0" lvl="0" marL="0" marR="0" rtl="0" algn="ctr">
              <a:lnSpc>
                <a:spcPct val="140011"/>
              </a:lnSpc>
              <a:spcBef>
                <a:spcPts val="0"/>
              </a:spcBef>
              <a:spcAft>
                <a:spcPts val="0"/>
              </a:spcAft>
              <a:buNone/>
            </a:pPr>
            <a:r>
              <a:rPr b="1" lang="en-US" sz="3399">
                <a:solidFill>
                  <a:srgbClr val="FF3131"/>
                </a:solidFill>
                <a:latin typeface="Arial"/>
                <a:ea typeface="Arial"/>
                <a:cs typeface="Arial"/>
                <a:sym typeface="Arial"/>
              </a:rPr>
              <a:t>Squid Proxy</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D9D9"/>
        </a:solidFill>
      </p:bgPr>
    </p:bg>
    <p:spTree>
      <p:nvGrpSpPr>
        <p:cNvPr id="413" name="Shape 413"/>
        <p:cNvGrpSpPr/>
        <p:nvPr/>
      </p:nvGrpSpPr>
      <p:grpSpPr>
        <a:xfrm>
          <a:off x="0" y="0"/>
          <a:ext cx="0" cy="0"/>
          <a:chOff x="0" y="0"/>
          <a:chExt cx="0" cy="0"/>
        </a:xfrm>
      </p:grpSpPr>
      <p:grpSp>
        <p:nvGrpSpPr>
          <p:cNvPr id="414" name="Google Shape;414;p19"/>
          <p:cNvGrpSpPr/>
          <p:nvPr/>
        </p:nvGrpSpPr>
        <p:grpSpPr>
          <a:xfrm>
            <a:off x="0" y="-72331"/>
            <a:ext cx="18288000" cy="1963757"/>
            <a:chOff x="0" y="-19050"/>
            <a:chExt cx="4816593" cy="517203"/>
          </a:xfrm>
        </p:grpSpPr>
        <p:sp>
          <p:nvSpPr>
            <p:cNvPr id="415" name="Google Shape;415;p19"/>
            <p:cNvSpPr/>
            <p:nvPr/>
          </p:nvSpPr>
          <p:spPr>
            <a:xfrm>
              <a:off x="0" y="0"/>
              <a:ext cx="4816592" cy="498153"/>
            </a:xfrm>
            <a:custGeom>
              <a:rect b="b" l="l" r="r" t="t"/>
              <a:pathLst>
                <a:path extrusionOk="0" h="498153" w="4816592">
                  <a:moveTo>
                    <a:pt x="0" y="0"/>
                  </a:moveTo>
                  <a:lnTo>
                    <a:pt x="4816592" y="0"/>
                  </a:lnTo>
                  <a:lnTo>
                    <a:pt x="4816592" y="498153"/>
                  </a:lnTo>
                  <a:lnTo>
                    <a:pt x="0" y="498153"/>
                  </a:lnTo>
                  <a:close/>
                </a:path>
              </a:pathLst>
            </a:custGeom>
            <a:solidFill>
              <a:srgbClr val="776F6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16" name="Google Shape;416;p19"/>
            <p:cNvSpPr txBox="1"/>
            <p:nvPr/>
          </p:nvSpPr>
          <p:spPr>
            <a:xfrm>
              <a:off x="0" y="-19050"/>
              <a:ext cx="4816593" cy="517203"/>
            </a:xfrm>
            <a:prstGeom prst="rect">
              <a:avLst/>
            </a:prstGeom>
            <a:noFill/>
            <a:ln>
              <a:noFill/>
            </a:ln>
          </p:spPr>
          <p:txBody>
            <a:bodyPr anchorCtr="0" anchor="ctr" bIns="50800" lIns="50800" spcFirstLastPara="1" rIns="50800" wrap="square" tIns="50800">
              <a:noAutofit/>
            </a:bodyPr>
            <a:lstStyle/>
            <a:p>
              <a:pPr indent="0" lvl="0" marL="0" marR="0" rtl="0" algn="ctr">
                <a:lnSpc>
                  <a:spcPct val="158833"/>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417" name="Google Shape;417;p19"/>
          <p:cNvSpPr/>
          <p:nvPr/>
        </p:nvSpPr>
        <p:spPr>
          <a:xfrm>
            <a:off x="13451022" y="-4729397"/>
            <a:ext cx="7616557" cy="7815497"/>
          </a:xfrm>
          <a:custGeom>
            <a:rect b="b" l="l" r="r" t="t"/>
            <a:pathLst>
              <a:path extrusionOk="0" h="7815497" w="7616557">
                <a:moveTo>
                  <a:pt x="0" y="0"/>
                </a:moveTo>
                <a:lnTo>
                  <a:pt x="7616556" y="0"/>
                </a:lnTo>
                <a:lnTo>
                  <a:pt x="7616556" y="7815497"/>
                </a:lnTo>
                <a:lnTo>
                  <a:pt x="0" y="7815497"/>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18" name="Google Shape;418;p19"/>
          <p:cNvSpPr/>
          <p:nvPr/>
        </p:nvSpPr>
        <p:spPr>
          <a:xfrm>
            <a:off x="-2851369" y="-3442596"/>
            <a:ext cx="6709932" cy="6885191"/>
          </a:xfrm>
          <a:custGeom>
            <a:rect b="b" l="l" r="r" t="t"/>
            <a:pathLst>
              <a:path extrusionOk="0" h="6885191" w="6709932">
                <a:moveTo>
                  <a:pt x="0" y="0"/>
                </a:moveTo>
                <a:lnTo>
                  <a:pt x="6709932" y="0"/>
                </a:lnTo>
                <a:lnTo>
                  <a:pt x="6709932" y="6885192"/>
                </a:lnTo>
                <a:lnTo>
                  <a:pt x="0" y="6885192"/>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419" name="Google Shape;419;p19"/>
          <p:cNvGrpSpPr/>
          <p:nvPr/>
        </p:nvGrpSpPr>
        <p:grpSpPr>
          <a:xfrm>
            <a:off x="1904736" y="1815876"/>
            <a:ext cx="14602500" cy="8986231"/>
            <a:chOff x="0" y="-19050"/>
            <a:chExt cx="3682019" cy="2265877"/>
          </a:xfrm>
        </p:grpSpPr>
        <p:sp>
          <p:nvSpPr>
            <p:cNvPr id="420" name="Google Shape;420;p19"/>
            <p:cNvSpPr/>
            <p:nvPr/>
          </p:nvSpPr>
          <p:spPr>
            <a:xfrm>
              <a:off x="0" y="0"/>
              <a:ext cx="3682019" cy="2246827"/>
            </a:xfrm>
            <a:custGeom>
              <a:rect b="b" l="l" r="r" t="t"/>
              <a:pathLst>
                <a:path extrusionOk="0" h="2246827" w="3682019">
                  <a:moveTo>
                    <a:pt x="3682019" y="0"/>
                  </a:moveTo>
                  <a:lnTo>
                    <a:pt x="0" y="0"/>
                  </a:lnTo>
                  <a:lnTo>
                    <a:pt x="0" y="2058867"/>
                  </a:lnTo>
                  <a:lnTo>
                    <a:pt x="157480" y="2058867"/>
                  </a:lnTo>
                  <a:lnTo>
                    <a:pt x="157480" y="2246827"/>
                  </a:lnTo>
                  <a:lnTo>
                    <a:pt x="463550" y="2058867"/>
                  </a:lnTo>
                  <a:lnTo>
                    <a:pt x="3682019" y="2058867"/>
                  </a:lnTo>
                  <a:lnTo>
                    <a:pt x="3682019" y="0"/>
                  </a:lnTo>
                  <a:close/>
                </a:path>
              </a:pathLst>
            </a:custGeom>
            <a:gradFill>
              <a:gsLst>
                <a:gs pos="0">
                  <a:srgbClr val="A6A6A6"/>
                </a:gs>
                <a:gs pos="100000">
                  <a:srgbClr val="FFFFFF"/>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21" name="Google Shape;421;p19"/>
            <p:cNvSpPr txBox="1"/>
            <p:nvPr/>
          </p:nvSpPr>
          <p:spPr>
            <a:xfrm>
              <a:off x="0" y="-19050"/>
              <a:ext cx="3682019" cy="2075377"/>
            </a:xfrm>
            <a:prstGeom prst="rect">
              <a:avLst/>
            </a:prstGeom>
            <a:noFill/>
            <a:ln>
              <a:noFill/>
            </a:ln>
          </p:spPr>
          <p:txBody>
            <a:bodyPr anchorCtr="0" anchor="ctr" bIns="50800" lIns="50800" spcFirstLastPara="1" rIns="50800" wrap="square" tIns="50800">
              <a:noAutofit/>
            </a:bodyPr>
            <a:lstStyle/>
            <a:p>
              <a:pPr indent="0" lvl="0" marL="0" marR="0" rtl="0" algn="ctr">
                <a:lnSpc>
                  <a:spcPct val="158833"/>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422" name="Google Shape;422;p19"/>
          <p:cNvGrpSpPr/>
          <p:nvPr/>
        </p:nvGrpSpPr>
        <p:grpSpPr>
          <a:xfrm>
            <a:off x="634904" y="4682437"/>
            <a:ext cx="2539663" cy="1664329"/>
            <a:chOff x="0" y="-57150"/>
            <a:chExt cx="668882" cy="438342"/>
          </a:xfrm>
        </p:grpSpPr>
        <p:sp>
          <p:nvSpPr>
            <p:cNvPr id="423" name="Google Shape;423;p19"/>
            <p:cNvSpPr/>
            <p:nvPr/>
          </p:nvSpPr>
          <p:spPr>
            <a:xfrm>
              <a:off x="0" y="0"/>
              <a:ext cx="668882" cy="381192"/>
            </a:xfrm>
            <a:custGeom>
              <a:rect b="b" l="l" r="r" t="t"/>
              <a:pathLst>
                <a:path extrusionOk="0" h="381192" w="668882">
                  <a:moveTo>
                    <a:pt x="0" y="0"/>
                  </a:moveTo>
                  <a:lnTo>
                    <a:pt x="668882" y="0"/>
                  </a:lnTo>
                  <a:lnTo>
                    <a:pt x="668882" y="381192"/>
                  </a:lnTo>
                  <a:lnTo>
                    <a:pt x="0" y="381192"/>
                  </a:lnTo>
                  <a:close/>
                </a:path>
              </a:pathLst>
            </a:custGeom>
            <a:solidFill>
              <a:srgbClr val="1A1A1A"/>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24" name="Google Shape;424;p19"/>
            <p:cNvSpPr txBox="1"/>
            <p:nvPr/>
          </p:nvSpPr>
          <p:spPr>
            <a:xfrm>
              <a:off x="0" y="-57150"/>
              <a:ext cx="668882" cy="438342"/>
            </a:xfrm>
            <a:prstGeom prst="rect">
              <a:avLst/>
            </a:prstGeom>
            <a:noFill/>
            <a:ln>
              <a:noFill/>
            </a:ln>
          </p:spPr>
          <p:txBody>
            <a:bodyPr anchorCtr="0" anchor="ctr" bIns="50800" lIns="50800" spcFirstLastPara="1" rIns="50800" wrap="square" tIns="50800">
              <a:noAutofit/>
            </a:bodyPr>
            <a:lstStyle/>
            <a:p>
              <a:pPr indent="0" lvl="0" marL="0" marR="0" rtl="0" algn="ctr">
                <a:lnSpc>
                  <a:spcPct val="138007"/>
                </a:lnSpc>
                <a:spcBef>
                  <a:spcPts val="0"/>
                </a:spcBef>
                <a:spcAft>
                  <a:spcPts val="0"/>
                </a:spcAft>
                <a:buNone/>
              </a:pPr>
              <a:r>
                <a:rPr lang="en-US" sz="2981">
                  <a:solidFill>
                    <a:srgbClr val="FFFFFF"/>
                  </a:solidFill>
                  <a:latin typeface="Oswald"/>
                  <a:ea typeface="Oswald"/>
                  <a:cs typeface="Oswald"/>
                  <a:sym typeface="Oswald"/>
                </a:rPr>
                <a:t>Firewall-Iptable</a:t>
              </a:r>
              <a:endParaRPr/>
            </a:p>
          </p:txBody>
        </p:sp>
      </p:grpSp>
      <p:sp>
        <p:nvSpPr>
          <p:cNvPr id="425" name="Google Shape;425;p19"/>
          <p:cNvSpPr/>
          <p:nvPr/>
        </p:nvSpPr>
        <p:spPr>
          <a:xfrm>
            <a:off x="3174568" y="3232010"/>
            <a:ext cx="13332669" cy="4782175"/>
          </a:xfrm>
          <a:custGeom>
            <a:rect b="b" l="l" r="r" t="t"/>
            <a:pathLst>
              <a:path extrusionOk="0" h="4782175" w="13332669">
                <a:moveTo>
                  <a:pt x="0" y="0"/>
                </a:moveTo>
                <a:lnTo>
                  <a:pt x="13332668" y="0"/>
                </a:lnTo>
                <a:lnTo>
                  <a:pt x="13332668" y="4782175"/>
                </a:lnTo>
                <a:lnTo>
                  <a:pt x="0" y="4782175"/>
                </a:lnTo>
                <a:lnTo>
                  <a:pt x="0" y="0"/>
                </a:lnTo>
                <a:close/>
              </a:path>
            </a:pathLst>
          </a:custGeom>
          <a:blipFill rotWithShape="1">
            <a:blip r:embed="rId4">
              <a:alphaModFix/>
            </a:blip>
            <a:stretch>
              <a:fillRect b="-3841" l="0" r="0" t="-3842"/>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26" name="Google Shape;426;p19"/>
          <p:cNvSpPr txBox="1"/>
          <p:nvPr/>
        </p:nvSpPr>
        <p:spPr>
          <a:xfrm>
            <a:off x="4206600" y="452621"/>
            <a:ext cx="9244422" cy="1037858"/>
          </a:xfrm>
          <a:prstGeom prst="rect">
            <a:avLst/>
          </a:prstGeom>
          <a:noFill/>
          <a:ln>
            <a:noFill/>
          </a:ln>
        </p:spPr>
        <p:txBody>
          <a:bodyPr anchorCtr="0" anchor="t" bIns="0" lIns="0" spcFirstLastPara="1" rIns="0" wrap="square" tIns="0">
            <a:spAutoFit/>
          </a:bodyPr>
          <a:lstStyle/>
          <a:p>
            <a:pPr indent="0" lvl="0" marL="0" marR="0" rtl="0" algn="ctr">
              <a:lnSpc>
                <a:spcPct val="137992"/>
              </a:lnSpc>
              <a:spcBef>
                <a:spcPts val="0"/>
              </a:spcBef>
              <a:spcAft>
                <a:spcPts val="0"/>
              </a:spcAft>
              <a:buNone/>
            </a:pPr>
            <a:r>
              <a:rPr lang="en-US" sz="6096">
                <a:solidFill>
                  <a:srgbClr val="FFFFFF"/>
                </a:solidFill>
                <a:latin typeface="Oswald"/>
                <a:ea typeface="Oswald"/>
                <a:cs typeface="Oswald"/>
                <a:sym typeface="Oswald"/>
              </a:rPr>
              <a:t>TRIỂN KHAI</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2"/>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98" name="Google Shape;98;p2"/>
          <p:cNvGrpSpPr/>
          <p:nvPr/>
        </p:nvGrpSpPr>
        <p:grpSpPr>
          <a:xfrm>
            <a:off x="15500326" y="1064386"/>
            <a:ext cx="3086100" cy="2796778"/>
            <a:chOff x="0" y="-38100"/>
            <a:chExt cx="812800" cy="736600"/>
          </a:xfrm>
        </p:grpSpPr>
        <p:sp>
          <p:nvSpPr>
            <p:cNvPr id="99" name="Google Shape;99;p2"/>
            <p:cNvSpPr/>
            <p:nvPr/>
          </p:nvSpPr>
          <p:spPr>
            <a:xfrm>
              <a:off x="0" y="0"/>
              <a:ext cx="812800" cy="698500"/>
            </a:xfrm>
            <a:custGeom>
              <a:rect b="b" l="l" r="r" t="t"/>
              <a:pathLst>
                <a:path extrusionOk="0"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97A2A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0" name="Google Shape;100;p2"/>
            <p:cNvSpPr txBox="1"/>
            <p:nvPr/>
          </p:nvSpPr>
          <p:spPr>
            <a:xfrm>
              <a:off x="114300" y="-38100"/>
              <a:ext cx="584200" cy="7366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101" name="Google Shape;101;p2"/>
          <p:cNvGrpSpPr/>
          <p:nvPr/>
        </p:nvGrpSpPr>
        <p:grpSpPr>
          <a:xfrm>
            <a:off x="12414226" y="5947178"/>
            <a:ext cx="3086100" cy="2796778"/>
            <a:chOff x="0" y="-38100"/>
            <a:chExt cx="812800" cy="736600"/>
          </a:xfrm>
        </p:grpSpPr>
        <p:sp>
          <p:nvSpPr>
            <p:cNvPr id="102" name="Google Shape;102;p2"/>
            <p:cNvSpPr/>
            <p:nvPr/>
          </p:nvSpPr>
          <p:spPr>
            <a:xfrm>
              <a:off x="0" y="0"/>
              <a:ext cx="812800" cy="698500"/>
            </a:xfrm>
            <a:custGeom>
              <a:rect b="b" l="l" r="r" t="t"/>
              <a:pathLst>
                <a:path extrusionOk="0"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97A2A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3" name="Google Shape;103;p2"/>
            <p:cNvSpPr txBox="1"/>
            <p:nvPr/>
          </p:nvSpPr>
          <p:spPr>
            <a:xfrm>
              <a:off x="114300" y="-38100"/>
              <a:ext cx="584200" cy="7366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04" name="Google Shape;104;p2"/>
          <p:cNvSpPr/>
          <p:nvPr/>
        </p:nvSpPr>
        <p:spPr>
          <a:xfrm>
            <a:off x="12414226" y="2091882"/>
            <a:ext cx="7101947" cy="6103235"/>
          </a:xfrm>
          <a:custGeom>
            <a:rect b="b" l="l" r="r" t="t"/>
            <a:pathLst>
              <a:path extrusionOk="0" h="698500" w="812800">
                <a:moveTo>
                  <a:pt x="812800" y="349250"/>
                </a:moveTo>
                <a:lnTo>
                  <a:pt x="609600" y="698500"/>
                </a:lnTo>
                <a:lnTo>
                  <a:pt x="203200" y="698500"/>
                </a:lnTo>
                <a:lnTo>
                  <a:pt x="0" y="349250"/>
                </a:lnTo>
                <a:lnTo>
                  <a:pt x="203200" y="0"/>
                </a:lnTo>
                <a:lnTo>
                  <a:pt x="609600" y="0"/>
                </a:lnTo>
                <a:lnTo>
                  <a:pt x="812800" y="349250"/>
                </a:lnTo>
                <a:close/>
              </a:path>
            </a:pathLst>
          </a:custGeom>
          <a:blipFill rotWithShape="1">
            <a:blip r:embed="rId4">
              <a:alphaModFix/>
            </a:blip>
            <a:stretch>
              <a:fillRect b="0" l="-26387" r="-26387"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5" name="Google Shape;105;p2"/>
          <p:cNvSpPr txBox="1"/>
          <p:nvPr/>
        </p:nvSpPr>
        <p:spPr>
          <a:xfrm>
            <a:off x="-432679" y="705519"/>
            <a:ext cx="8967892" cy="1829587"/>
          </a:xfrm>
          <a:prstGeom prst="rect">
            <a:avLst/>
          </a:prstGeom>
          <a:noFill/>
          <a:ln>
            <a:noFill/>
          </a:ln>
        </p:spPr>
        <p:txBody>
          <a:bodyPr anchorCtr="0" anchor="t" bIns="0" lIns="0" spcFirstLastPara="1" rIns="0" wrap="square" tIns="0">
            <a:spAutoFit/>
          </a:bodyPr>
          <a:lstStyle/>
          <a:p>
            <a:pPr indent="0" lvl="0" marL="0" marR="0" rtl="0" algn="ctr">
              <a:lnSpc>
                <a:spcPct val="111005"/>
              </a:lnSpc>
              <a:spcBef>
                <a:spcPts val="0"/>
              </a:spcBef>
              <a:spcAft>
                <a:spcPts val="0"/>
              </a:spcAft>
              <a:buNone/>
            </a:pPr>
            <a:r>
              <a:rPr lang="en-US" sz="12757">
                <a:solidFill>
                  <a:srgbClr val="000000"/>
                </a:solidFill>
                <a:latin typeface="Oswald"/>
                <a:ea typeface="Oswald"/>
                <a:cs typeface="Oswald"/>
                <a:sym typeface="Oswald"/>
              </a:rPr>
              <a:t>TỔNG QUAN</a:t>
            </a:r>
            <a:endParaRPr/>
          </a:p>
        </p:txBody>
      </p:sp>
      <p:grpSp>
        <p:nvGrpSpPr>
          <p:cNvPr id="106" name="Google Shape;106;p2"/>
          <p:cNvGrpSpPr/>
          <p:nvPr/>
        </p:nvGrpSpPr>
        <p:grpSpPr>
          <a:xfrm>
            <a:off x="525080" y="2583601"/>
            <a:ext cx="11503324" cy="6917831"/>
            <a:chOff x="0" y="-19050"/>
            <a:chExt cx="2221479" cy="1335946"/>
          </a:xfrm>
        </p:grpSpPr>
        <p:sp>
          <p:nvSpPr>
            <p:cNvPr id="107" name="Google Shape;107;p2"/>
            <p:cNvSpPr/>
            <p:nvPr/>
          </p:nvSpPr>
          <p:spPr>
            <a:xfrm>
              <a:off x="0" y="0"/>
              <a:ext cx="2221479" cy="1316896"/>
            </a:xfrm>
            <a:custGeom>
              <a:rect b="b" l="l" r="r" t="t"/>
              <a:pathLst>
                <a:path extrusionOk="0" h="1316896" w="2221479">
                  <a:moveTo>
                    <a:pt x="0" y="0"/>
                  </a:moveTo>
                  <a:lnTo>
                    <a:pt x="2221479" y="0"/>
                  </a:lnTo>
                  <a:lnTo>
                    <a:pt x="2221479" y="1316896"/>
                  </a:lnTo>
                  <a:lnTo>
                    <a:pt x="0" y="1316896"/>
                  </a:lnTo>
                  <a:close/>
                </a:path>
              </a:pathLst>
            </a:custGeom>
            <a:solidFill>
              <a:srgbClr val="000000">
                <a:alpha val="0"/>
              </a:srgbClr>
            </a:solidFill>
            <a:ln cap="sq" cmpd="sng" w="38100">
              <a:solidFill>
                <a:srgbClr val="000000"/>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8" name="Google Shape;108;p2"/>
            <p:cNvSpPr txBox="1"/>
            <p:nvPr/>
          </p:nvSpPr>
          <p:spPr>
            <a:xfrm>
              <a:off x="0" y="-19050"/>
              <a:ext cx="2221479" cy="1335946"/>
            </a:xfrm>
            <a:prstGeom prst="rect">
              <a:avLst/>
            </a:prstGeom>
            <a:noFill/>
            <a:ln>
              <a:noFill/>
            </a:ln>
          </p:spPr>
          <p:txBody>
            <a:bodyPr anchorCtr="0" anchor="ctr" bIns="50800" lIns="50800" spcFirstLastPara="1" rIns="50800" wrap="square" tIns="50800">
              <a:noAutofit/>
            </a:bodyPr>
            <a:lstStyle/>
            <a:p>
              <a:pPr indent="0" lvl="0" marL="0" marR="0" rtl="0" algn="ctr">
                <a:lnSpc>
                  <a:spcPct val="158833"/>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09" name="Google Shape;109;p2"/>
          <p:cNvSpPr txBox="1"/>
          <p:nvPr/>
        </p:nvSpPr>
        <p:spPr>
          <a:xfrm>
            <a:off x="4621843" y="3216356"/>
            <a:ext cx="6482368" cy="1927144"/>
          </a:xfrm>
          <a:prstGeom prst="rect">
            <a:avLst/>
          </a:prstGeom>
          <a:noFill/>
          <a:ln>
            <a:noFill/>
          </a:ln>
        </p:spPr>
        <p:txBody>
          <a:bodyPr anchorCtr="0" anchor="t" bIns="0" lIns="0" spcFirstLastPara="1" rIns="0" wrap="square" tIns="0">
            <a:spAutoFit/>
          </a:bodyPr>
          <a:lstStyle/>
          <a:p>
            <a:pPr indent="-300242" lvl="1" marL="600484" marR="0" rtl="0" algn="l">
              <a:lnSpc>
                <a:spcPct val="138007"/>
              </a:lnSpc>
              <a:spcBef>
                <a:spcPts val="0"/>
              </a:spcBef>
              <a:spcAft>
                <a:spcPts val="0"/>
              </a:spcAft>
              <a:buClr>
                <a:srgbClr val="231F20"/>
              </a:buClr>
              <a:buSzPts val="2781"/>
              <a:buFont typeface="Arial"/>
              <a:buChar char="•"/>
            </a:pPr>
            <a:r>
              <a:rPr b="0" i="0" lang="en-US" sz="2781" u="none" cap="none" strike="noStrike">
                <a:solidFill>
                  <a:srgbClr val="231F20"/>
                </a:solidFill>
                <a:latin typeface="DM Sans"/>
                <a:ea typeface="DM Sans"/>
                <a:cs typeface="DM Sans"/>
                <a:sym typeface="DM Sans"/>
              </a:rPr>
              <a:t>Hiểu được cách hoạt động của FireWall, Nextgeneration Firewall và triển khai hệ thống thử nghiệm chức năng</a:t>
            </a:r>
            <a:endParaRPr b="0" i="0" sz="2781" u="none" cap="none" strike="noStrike">
              <a:solidFill>
                <a:srgbClr val="231F20"/>
              </a:solidFill>
              <a:latin typeface="DM Sans"/>
              <a:ea typeface="DM Sans"/>
              <a:cs typeface="DM Sans"/>
              <a:sym typeface="DM Sans"/>
            </a:endParaRPr>
          </a:p>
        </p:txBody>
      </p:sp>
      <p:grpSp>
        <p:nvGrpSpPr>
          <p:cNvPr id="110" name="Google Shape;110;p2"/>
          <p:cNvGrpSpPr/>
          <p:nvPr/>
        </p:nvGrpSpPr>
        <p:grpSpPr>
          <a:xfrm>
            <a:off x="1028700" y="6477237"/>
            <a:ext cx="2283129" cy="1664329"/>
            <a:chOff x="0" y="-57150"/>
            <a:chExt cx="601318" cy="438342"/>
          </a:xfrm>
        </p:grpSpPr>
        <p:sp>
          <p:nvSpPr>
            <p:cNvPr id="111" name="Google Shape;111;p2"/>
            <p:cNvSpPr/>
            <p:nvPr/>
          </p:nvSpPr>
          <p:spPr>
            <a:xfrm>
              <a:off x="0" y="0"/>
              <a:ext cx="601318" cy="381192"/>
            </a:xfrm>
            <a:custGeom>
              <a:rect b="b" l="l" r="r" t="t"/>
              <a:pathLst>
                <a:path extrusionOk="0" h="381192" w="601318">
                  <a:moveTo>
                    <a:pt x="0" y="0"/>
                  </a:moveTo>
                  <a:lnTo>
                    <a:pt x="601318" y="0"/>
                  </a:lnTo>
                  <a:lnTo>
                    <a:pt x="601318" y="381192"/>
                  </a:lnTo>
                  <a:lnTo>
                    <a:pt x="0" y="381192"/>
                  </a:lnTo>
                  <a:close/>
                </a:path>
              </a:pathLst>
            </a:custGeom>
            <a:solidFill>
              <a:srgbClr val="1A1A1A"/>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2" name="Google Shape;112;p2"/>
            <p:cNvSpPr txBox="1"/>
            <p:nvPr/>
          </p:nvSpPr>
          <p:spPr>
            <a:xfrm>
              <a:off x="0" y="-57150"/>
              <a:ext cx="601318" cy="438342"/>
            </a:xfrm>
            <a:prstGeom prst="rect">
              <a:avLst/>
            </a:prstGeom>
            <a:noFill/>
            <a:ln>
              <a:noFill/>
            </a:ln>
          </p:spPr>
          <p:txBody>
            <a:bodyPr anchorCtr="0" anchor="ctr" bIns="50800" lIns="50800" spcFirstLastPara="1" rIns="50800" wrap="square" tIns="50800">
              <a:noAutofit/>
            </a:bodyPr>
            <a:lstStyle/>
            <a:p>
              <a:pPr indent="0" lvl="0" marL="0" marR="0" rtl="0" algn="ctr">
                <a:lnSpc>
                  <a:spcPct val="138007"/>
                </a:lnSpc>
                <a:spcBef>
                  <a:spcPts val="0"/>
                </a:spcBef>
                <a:spcAft>
                  <a:spcPts val="0"/>
                </a:spcAft>
                <a:buNone/>
              </a:pPr>
              <a:r>
                <a:rPr lang="en-US" sz="2981">
                  <a:solidFill>
                    <a:srgbClr val="FFFFFF"/>
                  </a:solidFill>
                  <a:latin typeface="Oswald"/>
                  <a:ea typeface="Oswald"/>
                  <a:cs typeface="Oswald"/>
                  <a:sym typeface="Oswald"/>
                </a:rPr>
                <a:t>PHẠM VI ĐỒ ÁN</a:t>
              </a:r>
              <a:endParaRPr/>
            </a:p>
          </p:txBody>
        </p:sp>
      </p:grpSp>
      <p:grpSp>
        <p:nvGrpSpPr>
          <p:cNvPr id="113" name="Google Shape;113;p2"/>
          <p:cNvGrpSpPr/>
          <p:nvPr/>
        </p:nvGrpSpPr>
        <p:grpSpPr>
          <a:xfrm>
            <a:off x="1028700" y="3076418"/>
            <a:ext cx="2283129" cy="1664329"/>
            <a:chOff x="0" y="-57150"/>
            <a:chExt cx="601318" cy="438342"/>
          </a:xfrm>
        </p:grpSpPr>
        <p:sp>
          <p:nvSpPr>
            <p:cNvPr id="114" name="Google Shape;114;p2"/>
            <p:cNvSpPr/>
            <p:nvPr/>
          </p:nvSpPr>
          <p:spPr>
            <a:xfrm>
              <a:off x="0" y="0"/>
              <a:ext cx="601318" cy="381192"/>
            </a:xfrm>
            <a:custGeom>
              <a:rect b="b" l="l" r="r" t="t"/>
              <a:pathLst>
                <a:path extrusionOk="0" h="381192" w="601318">
                  <a:moveTo>
                    <a:pt x="0" y="0"/>
                  </a:moveTo>
                  <a:lnTo>
                    <a:pt x="601318" y="0"/>
                  </a:lnTo>
                  <a:lnTo>
                    <a:pt x="601318" y="381192"/>
                  </a:lnTo>
                  <a:lnTo>
                    <a:pt x="0" y="381192"/>
                  </a:lnTo>
                  <a:close/>
                </a:path>
              </a:pathLst>
            </a:custGeom>
            <a:solidFill>
              <a:srgbClr val="1A1A1A"/>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5" name="Google Shape;115;p2"/>
            <p:cNvSpPr txBox="1"/>
            <p:nvPr/>
          </p:nvSpPr>
          <p:spPr>
            <a:xfrm>
              <a:off x="0" y="-57150"/>
              <a:ext cx="601318" cy="438342"/>
            </a:xfrm>
            <a:prstGeom prst="rect">
              <a:avLst/>
            </a:prstGeom>
            <a:noFill/>
            <a:ln>
              <a:noFill/>
            </a:ln>
          </p:spPr>
          <p:txBody>
            <a:bodyPr anchorCtr="0" anchor="ctr" bIns="50800" lIns="50800" spcFirstLastPara="1" rIns="50800" wrap="square" tIns="50800">
              <a:noAutofit/>
            </a:bodyPr>
            <a:lstStyle/>
            <a:p>
              <a:pPr indent="0" lvl="0" marL="0" marR="0" rtl="0" algn="ctr">
                <a:lnSpc>
                  <a:spcPct val="138007"/>
                </a:lnSpc>
                <a:spcBef>
                  <a:spcPts val="0"/>
                </a:spcBef>
                <a:spcAft>
                  <a:spcPts val="0"/>
                </a:spcAft>
                <a:buNone/>
              </a:pPr>
              <a:r>
                <a:rPr lang="en-US" sz="2981">
                  <a:solidFill>
                    <a:srgbClr val="FFFFFF"/>
                  </a:solidFill>
                  <a:latin typeface="Oswald"/>
                  <a:ea typeface="Oswald"/>
                  <a:cs typeface="Oswald"/>
                  <a:sym typeface="Oswald"/>
                </a:rPr>
                <a:t>MỤC TIÊU</a:t>
              </a:r>
              <a:endParaRPr/>
            </a:p>
          </p:txBody>
        </p:sp>
      </p:grpSp>
      <p:sp>
        <p:nvSpPr>
          <p:cNvPr id="116" name="Google Shape;116;p2"/>
          <p:cNvSpPr txBox="1"/>
          <p:nvPr/>
        </p:nvSpPr>
        <p:spPr>
          <a:xfrm>
            <a:off x="4621843" y="6267973"/>
            <a:ext cx="6482368" cy="2898694"/>
          </a:xfrm>
          <a:prstGeom prst="rect">
            <a:avLst/>
          </a:prstGeom>
          <a:noFill/>
          <a:ln>
            <a:noFill/>
          </a:ln>
        </p:spPr>
        <p:txBody>
          <a:bodyPr anchorCtr="0" anchor="t" bIns="0" lIns="0" spcFirstLastPara="1" rIns="0" wrap="square" tIns="0">
            <a:spAutoFit/>
          </a:bodyPr>
          <a:lstStyle/>
          <a:p>
            <a:pPr indent="-300242" lvl="1" marL="600484" marR="0" rtl="0" algn="l">
              <a:lnSpc>
                <a:spcPct val="138007"/>
              </a:lnSpc>
              <a:spcBef>
                <a:spcPts val="0"/>
              </a:spcBef>
              <a:spcAft>
                <a:spcPts val="0"/>
              </a:spcAft>
              <a:buClr>
                <a:srgbClr val="231F20"/>
              </a:buClr>
              <a:buSzPts val="2781"/>
              <a:buFont typeface="Arial"/>
              <a:buChar char="•"/>
            </a:pPr>
            <a:r>
              <a:rPr b="0" i="0" lang="en-US" sz="2781" u="none" cap="none" strike="noStrike">
                <a:solidFill>
                  <a:srgbClr val="231F20"/>
                </a:solidFill>
                <a:latin typeface="DM Sans"/>
                <a:ea typeface="DM Sans"/>
                <a:cs typeface="DM Sans"/>
                <a:sym typeface="DM Sans"/>
              </a:rPr>
              <a:t>Xây dựng mô hình các máy ảo  trên PC cá nhân bao gồm 2 Client, 1 Firewall và 2 máy ảo Server, thực hiện thiết lập các Rule kịch bản ở phạm vi nhỏ...</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D9D9"/>
        </a:solidFill>
      </p:bgPr>
    </p:bg>
    <p:spTree>
      <p:nvGrpSpPr>
        <p:cNvPr id="430" name="Shape 430"/>
        <p:cNvGrpSpPr/>
        <p:nvPr/>
      </p:nvGrpSpPr>
      <p:grpSpPr>
        <a:xfrm>
          <a:off x="0" y="0"/>
          <a:ext cx="0" cy="0"/>
          <a:chOff x="0" y="0"/>
          <a:chExt cx="0" cy="0"/>
        </a:xfrm>
      </p:grpSpPr>
      <p:grpSp>
        <p:nvGrpSpPr>
          <p:cNvPr id="431" name="Google Shape;431;p20"/>
          <p:cNvGrpSpPr/>
          <p:nvPr/>
        </p:nvGrpSpPr>
        <p:grpSpPr>
          <a:xfrm>
            <a:off x="0" y="-72331"/>
            <a:ext cx="18288000" cy="1963757"/>
            <a:chOff x="0" y="-19050"/>
            <a:chExt cx="4816593" cy="517203"/>
          </a:xfrm>
        </p:grpSpPr>
        <p:sp>
          <p:nvSpPr>
            <p:cNvPr id="432" name="Google Shape;432;p20"/>
            <p:cNvSpPr/>
            <p:nvPr/>
          </p:nvSpPr>
          <p:spPr>
            <a:xfrm>
              <a:off x="0" y="0"/>
              <a:ext cx="4816592" cy="498153"/>
            </a:xfrm>
            <a:custGeom>
              <a:rect b="b" l="l" r="r" t="t"/>
              <a:pathLst>
                <a:path extrusionOk="0" h="498153" w="4816592">
                  <a:moveTo>
                    <a:pt x="0" y="0"/>
                  </a:moveTo>
                  <a:lnTo>
                    <a:pt x="4816592" y="0"/>
                  </a:lnTo>
                  <a:lnTo>
                    <a:pt x="4816592" y="498153"/>
                  </a:lnTo>
                  <a:lnTo>
                    <a:pt x="0" y="498153"/>
                  </a:lnTo>
                  <a:close/>
                </a:path>
              </a:pathLst>
            </a:custGeom>
            <a:solidFill>
              <a:srgbClr val="776F6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33" name="Google Shape;433;p20"/>
            <p:cNvSpPr txBox="1"/>
            <p:nvPr/>
          </p:nvSpPr>
          <p:spPr>
            <a:xfrm>
              <a:off x="0" y="-19050"/>
              <a:ext cx="4816593" cy="517203"/>
            </a:xfrm>
            <a:prstGeom prst="rect">
              <a:avLst/>
            </a:prstGeom>
            <a:noFill/>
            <a:ln>
              <a:noFill/>
            </a:ln>
          </p:spPr>
          <p:txBody>
            <a:bodyPr anchorCtr="0" anchor="ctr" bIns="50800" lIns="50800" spcFirstLastPara="1" rIns="50800" wrap="square" tIns="50800">
              <a:noAutofit/>
            </a:bodyPr>
            <a:lstStyle/>
            <a:p>
              <a:pPr indent="0" lvl="0" marL="0" marR="0" rtl="0" algn="ctr">
                <a:lnSpc>
                  <a:spcPct val="158833"/>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434" name="Google Shape;434;p20"/>
          <p:cNvSpPr/>
          <p:nvPr/>
        </p:nvSpPr>
        <p:spPr>
          <a:xfrm>
            <a:off x="13451022" y="-4729397"/>
            <a:ext cx="7616557" cy="7815497"/>
          </a:xfrm>
          <a:custGeom>
            <a:rect b="b" l="l" r="r" t="t"/>
            <a:pathLst>
              <a:path extrusionOk="0" h="7815497" w="7616557">
                <a:moveTo>
                  <a:pt x="0" y="0"/>
                </a:moveTo>
                <a:lnTo>
                  <a:pt x="7616556" y="0"/>
                </a:lnTo>
                <a:lnTo>
                  <a:pt x="7616556" y="7815497"/>
                </a:lnTo>
                <a:lnTo>
                  <a:pt x="0" y="7815497"/>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35" name="Google Shape;435;p20"/>
          <p:cNvSpPr/>
          <p:nvPr/>
        </p:nvSpPr>
        <p:spPr>
          <a:xfrm>
            <a:off x="-2851369" y="-3442596"/>
            <a:ext cx="6709932" cy="6885191"/>
          </a:xfrm>
          <a:custGeom>
            <a:rect b="b" l="l" r="r" t="t"/>
            <a:pathLst>
              <a:path extrusionOk="0" h="6885191" w="6709932">
                <a:moveTo>
                  <a:pt x="0" y="0"/>
                </a:moveTo>
                <a:lnTo>
                  <a:pt x="6709932" y="0"/>
                </a:lnTo>
                <a:lnTo>
                  <a:pt x="6709932" y="6885192"/>
                </a:lnTo>
                <a:lnTo>
                  <a:pt x="0" y="6885192"/>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436" name="Google Shape;436;p20"/>
          <p:cNvGrpSpPr/>
          <p:nvPr/>
        </p:nvGrpSpPr>
        <p:grpSpPr>
          <a:xfrm>
            <a:off x="1904736" y="1815876"/>
            <a:ext cx="14602500" cy="8986231"/>
            <a:chOff x="0" y="-19050"/>
            <a:chExt cx="3682019" cy="2265877"/>
          </a:xfrm>
        </p:grpSpPr>
        <p:sp>
          <p:nvSpPr>
            <p:cNvPr id="437" name="Google Shape;437;p20"/>
            <p:cNvSpPr/>
            <p:nvPr/>
          </p:nvSpPr>
          <p:spPr>
            <a:xfrm>
              <a:off x="0" y="0"/>
              <a:ext cx="3682019" cy="2246827"/>
            </a:xfrm>
            <a:custGeom>
              <a:rect b="b" l="l" r="r" t="t"/>
              <a:pathLst>
                <a:path extrusionOk="0" h="2246827" w="3682019">
                  <a:moveTo>
                    <a:pt x="3682019" y="0"/>
                  </a:moveTo>
                  <a:lnTo>
                    <a:pt x="0" y="0"/>
                  </a:lnTo>
                  <a:lnTo>
                    <a:pt x="0" y="2058867"/>
                  </a:lnTo>
                  <a:lnTo>
                    <a:pt x="157480" y="2058867"/>
                  </a:lnTo>
                  <a:lnTo>
                    <a:pt x="157480" y="2246827"/>
                  </a:lnTo>
                  <a:lnTo>
                    <a:pt x="463550" y="2058867"/>
                  </a:lnTo>
                  <a:lnTo>
                    <a:pt x="3682019" y="2058867"/>
                  </a:lnTo>
                  <a:lnTo>
                    <a:pt x="3682019" y="0"/>
                  </a:lnTo>
                  <a:close/>
                </a:path>
              </a:pathLst>
            </a:custGeom>
            <a:gradFill>
              <a:gsLst>
                <a:gs pos="0">
                  <a:srgbClr val="A6A6A6"/>
                </a:gs>
                <a:gs pos="100000">
                  <a:srgbClr val="FFFFFF"/>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38" name="Google Shape;438;p20"/>
            <p:cNvSpPr txBox="1"/>
            <p:nvPr/>
          </p:nvSpPr>
          <p:spPr>
            <a:xfrm>
              <a:off x="0" y="-19050"/>
              <a:ext cx="3682019" cy="2075377"/>
            </a:xfrm>
            <a:prstGeom prst="rect">
              <a:avLst/>
            </a:prstGeom>
            <a:noFill/>
            <a:ln>
              <a:noFill/>
            </a:ln>
          </p:spPr>
          <p:txBody>
            <a:bodyPr anchorCtr="0" anchor="ctr" bIns="50800" lIns="50800" spcFirstLastPara="1" rIns="50800" wrap="square" tIns="50800">
              <a:noAutofit/>
            </a:bodyPr>
            <a:lstStyle/>
            <a:p>
              <a:pPr indent="0" lvl="0" marL="0" marR="0" rtl="0" algn="ctr">
                <a:lnSpc>
                  <a:spcPct val="158833"/>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439" name="Google Shape;439;p20"/>
          <p:cNvGrpSpPr/>
          <p:nvPr/>
        </p:nvGrpSpPr>
        <p:grpSpPr>
          <a:xfrm>
            <a:off x="0" y="4926509"/>
            <a:ext cx="2539663" cy="1664329"/>
            <a:chOff x="0" y="-57150"/>
            <a:chExt cx="668882" cy="438342"/>
          </a:xfrm>
        </p:grpSpPr>
        <p:sp>
          <p:nvSpPr>
            <p:cNvPr id="440" name="Google Shape;440;p20"/>
            <p:cNvSpPr/>
            <p:nvPr/>
          </p:nvSpPr>
          <p:spPr>
            <a:xfrm>
              <a:off x="0" y="0"/>
              <a:ext cx="668882" cy="381192"/>
            </a:xfrm>
            <a:custGeom>
              <a:rect b="b" l="l" r="r" t="t"/>
              <a:pathLst>
                <a:path extrusionOk="0" h="381192" w="668882">
                  <a:moveTo>
                    <a:pt x="0" y="0"/>
                  </a:moveTo>
                  <a:lnTo>
                    <a:pt x="668882" y="0"/>
                  </a:lnTo>
                  <a:lnTo>
                    <a:pt x="668882" y="381192"/>
                  </a:lnTo>
                  <a:lnTo>
                    <a:pt x="0" y="381192"/>
                  </a:lnTo>
                  <a:close/>
                </a:path>
              </a:pathLst>
            </a:custGeom>
            <a:solidFill>
              <a:srgbClr val="1A1A1A"/>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41" name="Google Shape;441;p20"/>
            <p:cNvSpPr txBox="1"/>
            <p:nvPr/>
          </p:nvSpPr>
          <p:spPr>
            <a:xfrm>
              <a:off x="0" y="-57150"/>
              <a:ext cx="668882" cy="438342"/>
            </a:xfrm>
            <a:prstGeom prst="rect">
              <a:avLst/>
            </a:prstGeom>
            <a:noFill/>
            <a:ln>
              <a:noFill/>
            </a:ln>
          </p:spPr>
          <p:txBody>
            <a:bodyPr anchorCtr="0" anchor="ctr" bIns="50800" lIns="50800" spcFirstLastPara="1" rIns="50800" wrap="square" tIns="50800">
              <a:noAutofit/>
            </a:bodyPr>
            <a:lstStyle/>
            <a:p>
              <a:pPr indent="0" lvl="0" marL="0" marR="0" rtl="0" algn="ctr">
                <a:lnSpc>
                  <a:spcPct val="138007"/>
                </a:lnSpc>
                <a:spcBef>
                  <a:spcPts val="0"/>
                </a:spcBef>
                <a:spcAft>
                  <a:spcPts val="0"/>
                </a:spcAft>
                <a:buNone/>
              </a:pPr>
              <a:r>
                <a:rPr lang="en-US" sz="2981">
                  <a:solidFill>
                    <a:srgbClr val="FFFFFF"/>
                  </a:solidFill>
                  <a:latin typeface="Oswald"/>
                  <a:ea typeface="Oswald"/>
                  <a:cs typeface="Oswald"/>
                  <a:sym typeface="Oswald"/>
                </a:rPr>
                <a:t>Firewall-Iptable</a:t>
              </a:r>
              <a:endParaRPr/>
            </a:p>
          </p:txBody>
        </p:sp>
      </p:grpSp>
      <p:sp>
        <p:nvSpPr>
          <p:cNvPr id="442" name="Google Shape;442;p20"/>
          <p:cNvSpPr/>
          <p:nvPr/>
        </p:nvSpPr>
        <p:spPr>
          <a:xfrm>
            <a:off x="2539663" y="2864141"/>
            <a:ext cx="13967573" cy="6006056"/>
          </a:xfrm>
          <a:custGeom>
            <a:rect b="b" l="l" r="r" t="t"/>
            <a:pathLst>
              <a:path extrusionOk="0" h="6006056" w="13967573">
                <a:moveTo>
                  <a:pt x="0" y="0"/>
                </a:moveTo>
                <a:lnTo>
                  <a:pt x="13967573" y="0"/>
                </a:lnTo>
                <a:lnTo>
                  <a:pt x="13967573" y="6006056"/>
                </a:lnTo>
                <a:lnTo>
                  <a:pt x="0" y="6006056"/>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43" name="Google Shape;443;p20"/>
          <p:cNvSpPr txBox="1"/>
          <p:nvPr/>
        </p:nvSpPr>
        <p:spPr>
          <a:xfrm>
            <a:off x="4206600" y="452621"/>
            <a:ext cx="9244422" cy="1037858"/>
          </a:xfrm>
          <a:prstGeom prst="rect">
            <a:avLst/>
          </a:prstGeom>
          <a:noFill/>
          <a:ln>
            <a:noFill/>
          </a:ln>
        </p:spPr>
        <p:txBody>
          <a:bodyPr anchorCtr="0" anchor="t" bIns="0" lIns="0" spcFirstLastPara="1" rIns="0" wrap="square" tIns="0">
            <a:spAutoFit/>
          </a:bodyPr>
          <a:lstStyle/>
          <a:p>
            <a:pPr indent="0" lvl="0" marL="0" marR="0" rtl="0" algn="ctr">
              <a:lnSpc>
                <a:spcPct val="137992"/>
              </a:lnSpc>
              <a:spcBef>
                <a:spcPts val="0"/>
              </a:spcBef>
              <a:spcAft>
                <a:spcPts val="0"/>
              </a:spcAft>
              <a:buNone/>
            </a:pPr>
            <a:r>
              <a:rPr lang="en-US" sz="6096">
                <a:solidFill>
                  <a:srgbClr val="FFFFFF"/>
                </a:solidFill>
                <a:latin typeface="Oswald"/>
                <a:ea typeface="Oswald"/>
                <a:cs typeface="Oswald"/>
                <a:sym typeface="Oswald"/>
              </a:rPr>
              <a:t>TRIỂN KHAI</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D9D9"/>
        </a:solidFill>
      </p:bgPr>
    </p:bg>
    <p:spTree>
      <p:nvGrpSpPr>
        <p:cNvPr id="447" name="Shape 447"/>
        <p:cNvGrpSpPr/>
        <p:nvPr/>
      </p:nvGrpSpPr>
      <p:grpSpPr>
        <a:xfrm>
          <a:off x="0" y="0"/>
          <a:ext cx="0" cy="0"/>
          <a:chOff x="0" y="0"/>
          <a:chExt cx="0" cy="0"/>
        </a:xfrm>
      </p:grpSpPr>
      <p:grpSp>
        <p:nvGrpSpPr>
          <p:cNvPr id="448" name="Google Shape;448;p21"/>
          <p:cNvGrpSpPr/>
          <p:nvPr/>
        </p:nvGrpSpPr>
        <p:grpSpPr>
          <a:xfrm>
            <a:off x="0" y="-72331"/>
            <a:ext cx="18288000" cy="1963757"/>
            <a:chOff x="0" y="-19050"/>
            <a:chExt cx="4816593" cy="517203"/>
          </a:xfrm>
        </p:grpSpPr>
        <p:sp>
          <p:nvSpPr>
            <p:cNvPr id="449" name="Google Shape;449;p21"/>
            <p:cNvSpPr/>
            <p:nvPr/>
          </p:nvSpPr>
          <p:spPr>
            <a:xfrm>
              <a:off x="0" y="0"/>
              <a:ext cx="4816592" cy="498153"/>
            </a:xfrm>
            <a:custGeom>
              <a:rect b="b" l="l" r="r" t="t"/>
              <a:pathLst>
                <a:path extrusionOk="0" h="498153" w="4816592">
                  <a:moveTo>
                    <a:pt x="0" y="0"/>
                  </a:moveTo>
                  <a:lnTo>
                    <a:pt x="4816592" y="0"/>
                  </a:lnTo>
                  <a:lnTo>
                    <a:pt x="4816592" y="498153"/>
                  </a:lnTo>
                  <a:lnTo>
                    <a:pt x="0" y="498153"/>
                  </a:lnTo>
                  <a:close/>
                </a:path>
              </a:pathLst>
            </a:custGeom>
            <a:solidFill>
              <a:srgbClr val="776F6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50" name="Google Shape;450;p21"/>
            <p:cNvSpPr txBox="1"/>
            <p:nvPr/>
          </p:nvSpPr>
          <p:spPr>
            <a:xfrm>
              <a:off x="0" y="-19050"/>
              <a:ext cx="4816593" cy="517203"/>
            </a:xfrm>
            <a:prstGeom prst="rect">
              <a:avLst/>
            </a:prstGeom>
            <a:noFill/>
            <a:ln>
              <a:noFill/>
            </a:ln>
          </p:spPr>
          <p:txBody>
            <a:bodyPr anchorCtr="0" anchor="ctr" bIns="50800" lIns="50800" spcFirstLastPara="1" rIns="50800" wrap="square" tIns="50800">
              <a:noAutofit/>
            </a:bodyPr>
            <a:lstStyle/>
            <a:p>
              <a:pPr indent="0" lvl="0" marL="0" marR="0" rtl="0" algn="ctr">
                <a:lnSpc>
                  <a:spcPct val="158833"/>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451" name="Google Shape;451;p21"/>
          <p:cNvSpPr/>
          <p:nvPr/>
        </p:nvSpPr>
        <p:spPr>
          <a:xfrm>
            <a:off x="13451022" y="-4729397"/>
            <a:ext cx="7616557" cy="7815497"/>
          </a:xfrm>
          <a:custGeom>
            <a:rect b="b" l="l" r="r" t="t"/>
            <a:pathLst>
              <a:path extrusionOk="0" h="7815497" w="7616557">
                <a:moveTo>
                  <a:pt x="0" y="0"/>
                </a:moveTo>
                <a:lnTo>
                  <a:pt x="7616556" y="0"/>
                </a:lnTo>
                <a:lnTo>
                  <a:pt x="7616556" y="7815497"/>
                </a:lnTo>
                <a:lnTo>
                  <a:pt x="0" y="7815497"/>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52" name="Google Shape;452;p21"/>
          <p:cNvSpPr/>
          <p:nvPr/>
        </p:nvSpPr>
        <p:spPr>
          <a:xfrm>
            <a:off x="-2851369" y="-3442596"/>
            <a:ext cx="6709932" cy="6885191"/>
          </a:xfrm>
          <a:custGeom>
            <a:rect b="b" l="l" r="r" t="t"/>
            <a:pathLst>
              <a:path extrusionOk="0" h="6885191" w="6709932">
                <a:moveTo>
                  <a:pt x="0" y="0"/>
                </a:moveTo>
                <a:lnTo>
                  <a:pt x="6709932" y="0"/>
                </a:lnTo>
                <a:lnTo>
                  <a:pt x="6709932" y="6885192"/>
                </a:lnTo>
                <a:lnTo>
                  <a:pt x="0" y="6885192"/>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453" name="Google Shape;453;p21"/>
          <p:cNvGrpSpPr/>
          <p:nvPr/>
        </p:nvGrpSpPr>
        <p:grpSpPr>
          <a:xfrm>
            <a:off x="1904736" y="1815876"/>
            <a:ext cx="14602500" cy="8986231"/>
            <a:chOff x="0" y="-19050"/>
            <a:chExt cx="3682019" cy="2265877"/>
          </a:xfrm>
        </p:grpSpPr>
        <p:sp>
          <p:nvSpPr>
            <p:cNvPr id="454" name="Google Shape;454;p21"/>
            <p:cNvSpPr/>
            <p:nvPr/>
          </p:nvSpPr>
          <p:spPr>
            <a:xfrm>
              <a:off x="0" y="0"/>
              <a:ext cx="3682019" cy="2246827"/>
            </a:xfrm>
            <a:custGeom>
              <a:rect b="b" l="l" r="r" t="t"/>
              <a:pathLst>
                <a:path extrusionOk="0" h="2246827" w="3682019">
                  <a:moveTo>
                    <a:pt x="3682019" y="0"/>
                  </a:moveTo>
                  <a:lnTo>
                    <a:pt x="0" y="0"/>
                  </a:lnTo>
                  <a:lnTo>
                    <a:pt x="0" y="2058867"/>
                  </a:lnTo>
                  <a:lnTo>
                    <a:pt x="157480" y="2058867"/>
                  </a:lnTo>
                  <a:lnTo>
                    <a:pt x="157480" y="2246827"/>
                  </a:lnTo>
                  <a:lnTo>
                    <a:pt x="463550" y="2058867"/>
                  </a:lnTo>
                  <a:lnTo>
                    <a:pt x="3682019" y="2058867"/>
                  </a:lnTo>
                  <a:lnTo>
                    <a:pt x="3682019" y="0"/>
                  </a:lnTo>
                  <a:close/>
                </a:path>
              </a:pathLst>
            </a:custGeom>
            <a:gradFill>
              <a:gsLst>
                <a:gs pos="0">
                  <a:srgbClr val="A6A6A6"/>
                </a:gs>
                <a:gs pos="100000">
                  <a:srgbClr val="FFFFFF"/>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55" name="Google Shape;455;p21"/>
            <p:cNvSpPr txBox="1"/>
            <p:nvPr/>
          </p:nvSpPr>
          <p:spPr>
            <a:xfrm>
              <a:off x="0" y="-19050"/>
              <a:ext cx="3682019" cy="2075377"/>
            </a:xfrm>
            <a:prstGeom prst="rect">
              <a:avLst/>
            </a:prstGeom>
            <a:noFill/>
            <a:ln>
              <a:noFill/>
            </a:ln>
          </p:spPr>
          <p:txBody>
            <a:bodyPr anchorCtr="0" anchor="ctr" bIns="50800" lIns="50800" spcFirstLastPara="1" rIns="50800" wrap="square" tIns="50800">
              <a:noAutofit/>
            </a:bodyPr>
            <a:lstStyle/>
            <a:p>
              <a:pPr indent="0" lvl="0" marL="0" marR="0" rtl="0" algn="ctr">
                <a:lnSpc>
                  <a:spcPct val="158833"/>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456" name="Google Shape;456;p21"/>
          <p:cNvGrpSpPr/>
          <p:nvPr/>
        </p:nvGrpSpPr>
        <p:grpSpPr>
          <a:xfrm>
            <a:off x="1028700" y="4926508"/>
            <a:ext cx="2539663" cy="2033908"/>
            <a:chOff x="0" y="-57150"/>
            <a:chExt cx="668882" cy="535679"/>
          </a:xfrm>
        </p:grpSpPr>
        <p:sp>
          <p:nvSpPr>
            <p:cNvPr id="457" name="Google Shape;457;p21"/>
            <p:cNvSpPr/>
            <p:nvPr/>
          </p:nvSpPr>
          <p:spPr>
            <a:xfrm>
              <a:off x="0" y="0"/>
              <a:ext cx="668882" cy="478529"/>
            </a:xfrm>
            <a:custGeom>
              <a:rect b="b" l="l" r="r" t="t"/>
              <a:pathLst>
                <a:path extrusionOk="0" h="478529" w="668882">
                  <a:moveTo>
                    <a:pt x="0" y="0"/>
                  </a:moveTo>
                  <a:lnTo>
                    <a:pt x="668882" y="0"/>
                  </a:lnTo>
                  <a:lnTo>
                    <a:pt x="668882" y="478529"/>
                  </a:lnTo>
                  <a:lnTo>
                    <a:pt x="0" y="478529"/>
                  </a:lnTo>
                  <a:close/>
                </a:path>
              </a:pathLst>
            </a:custGeom>
            <a:solidFill>
              <a:srgbClr val="1A1A1A"/>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58" name="Google Shape;458;p21"/>
            <p:cNvSpPr txBox="1"/>
            <p:nvPr/>
          </p:nvSpPr>
          <p:spPr>
            <a:xfrm>
              <a:off x="0" y="-57150"/>
              <a:ext cx="668882" cy="535679"/>
            </a:xfrm>
            <a:prstGeom prst="rect">
              <a:avLst/>
            </a:prstGeom>
            <a:noFill/>
            <a:ln>
              <a:noFill/>
            </a:ln>
          </p:spPr>
          <p:txBody>
            <a:bodyPr anchorCtr="0" anchor="ctr" bIns="50800" lIns="50800" spcFirstLastPara="1" rIns="50800" wrap="square" tIns="50800">
              <a:noAutofit/>
            </a:bodyPr>
            <a:lstStyle/>
            <a:p>
              <a:pPr indent="0" lvl="0" marL="0" marR="0" rtl="0" algn="ctr">
                <a:lnSpc>
                  <a:spcPct val="138007"/>
                </a:lnSpc>
                <a:spcBef>
                  <a:spcPts val="0"/>
                </a:spcBef>
                <a:spcAft>
                  <a:spcPts val="0"/>
                </a:spcAft>
                <a:buNone/>
              </a:pPr>
              <a:r>
                <a:rPr lang="en-US" sz="2981">
                  <a:solidFill>
                    <a:srgbClr val="FFFFFF"/>
                  </a:solidFill>
                  <a:latin typeface="Oswald"/>
                  <a:ea typeface="Oswald"/>
                  <a:cs typeface="Oswald"/>
                  <a:sym typeface="Oswald"/>
                </a:rPr>
                <a:t>Client1 ping internet, Client 2 thì không</a:t>
              </a:r>
              <a:endParaRPr/>
            </a:p>
          </p:txBody>
        </p:sp>
      </p:grpSp>
      <p:sp>
        <p:nvSpPr>
          <p:cNvPr id="459" name="Google Shape;459;p21"/>
          <p:cNvSpPr/>
          <p:nvPr/>
        </p:nvSpPr>
        <p:spPr>
          <a:xfrm>
            <a:off x="4741716" y="2091451"/>
            <a:ext cx="8174191" cy="3887872"/>
          </a:xfrm>
          <a:custGeom>
            <a:rect b="b" l="l" r="r" t="t"/>
            <a:pathLst>
              <a:path extrusionOk="0" h="3887872" w="8174191">
                <a:moveTo>
                  <a:pt x="0" y="0"/>
                </a:moveTo>
                <a:lnTo>
                  <a:pt x="8174190" y="0"/>
                </a:lnTo>
                <a:lnTo>
                  <a:pt x="8174190" y="3887872"/>
                </a:lnTo>
                <a:lnTo>
                  <a:pt x="0" y="3887872"/>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60" name="Google Shape;460;p21"/>
          <p:cNvSpPr/>
          <p:nvPr/>
        </p:nvSpPr>
        <p:spPr>
          <a:xfrm>
            <a:off x="4741716" y="6179348"/>
            <a:ext cx="8174191" cy="3359252"/>
          </a:xfrm>
          <a:custGeom>
            <a:rect b="b" l="l" r="r" t="t"/>
            <a:pathLst>
              <a:path extrusionOk="0" h="3359252" w="8174191">
                <a:moveTo>
                  <a:pt x="0" y="0"/>
                </a:moveTo>
                <a:lnTo>
                  <a:pt x="8174190" y="0"/>
                </a:lnTo>
                <a:lnTo>
                  <a:pt x="8174190" y="3359252"/>
                </a:lnTo>
                <a:lnTo>
                  <a:pt x="0" y="3359252"/>
                </a:lnTo>
                <a:lnTo>
                  <a:pt x="0" y="0"/>
                </a:lnTo>
                <a:close/>
              </a:path>
            </a:pathLst>
          </a:custGeom>
          <a:blipFill rotWithShape="1">
            <a:blip r:embed="rId5">
              <a:alphaModFix/>
            </a:blip>
            <a:stretch>
              <a:fillRect b="0" l="0" r="-16997"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61" name="Google Shape;461;p21"/>
          <p:cNvSpPr txBox="1"/>
          <p:nvPr/>
        </p:nvSpPr>
        <p:spPr>
          <a:xfrm>
            <a:off x="4206600" y="452621"/>
            <a:ext cx="9244422" cy="1037858"/>
          </a:xfrm>
          <a:prstGeom prst="rect">
            <a:avLst/>
          </a:prstGeom>
          <a:noFill/>
          <a:ln>
            <a:noFill/>
          </a:ln>
        </p:spPr>
        <p:txBody>
          <a:bodyPr anchorCtr="0" anchor="t" bIns="0" lIns="0" spcFirstLastPara="1" rIns="0" wrap="square" tIns="0">
            <a:spAutoFit/>
          </a:bodyPr>
          <a:lstStyle/>
          <a:p>
            <a:pPr indent="0" lvl="0" marL="0" marR="0" rtl="0" algn="ctr">
              <a:lnSpc>
                <a:spcPct val="137992"/>
              </a:lnSpc>
              <a:spcBef>
                <a:spcPts val="0"/>
              </a:spcBef>
              <a:spcAft>
                <a:spcPts val="0"/>
              </a:spcAft>
              <a:buNone/>
            </a:pPr>
            <a:r>
              <a:rPr b="1" lang="en-US" sz="6096">
                <a:solidFill>
                  <a:srgbClr val="FFFFFF"/>
                </a:solidFill>
                <a:latin typeface="Oswald"/>
                <a:ea typeface="Oswald"/>
                <a:cs typeface="Oswald"/>
                <a:sym typeface="Oswald"/>
              </a:rPr>
              <a:t>KẾT QUẢ-IPTABLE</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D9D9"/>
        </a:solidFill>
      </p:bgPr>
    </p:bg>
    <p:spTree>
      <p:nvGrpSpPr>
        <p:cNvPr id="465" name="Shape 465"/>
        <p:cNvGrpSpPr/>
        <p:nvPr/>
      </p:nvGrpSpPr>
      <p:grpSpPr>
        <a:xfrm>
          <a:off x="0" y="0"/>
          <a:ext cx="0" cy="0"/>
          <a:chOff x="0" y="0"/>
          <a:chExt cx="0" cy="0"/>
        </a:xfrm>
      </p:grpSpPr>
      <p:grpSp>
        <p:nvGrpSpPr>
          <p:cNvPr id="466" name="Google Shape;466;p22"/>
          <p:cNvGrpSpPr/>
          <p:nvPr/>
        </p:nvGrpSpPr>
        <p:grpSpPr>
          <a:xfrm>
            <a:off x="0" y="-72331"/>
            <a:ext cx="18288000" cy="1963757"/>
            <a:chOff x="0" y="-19050"/>
            <a:chExt cx="4816593" cy="517203"/>
          </a:xfrm>
        </p:grpSpPr>
        <p:sp>
          <p:nvSpPr>
            <p:cNvPr id="467" name="Google Shape;467;p22"/>
            <p:cNvSpPr/>
            <p:nvPr/>
          </p:nvSpPr>
          <p:spPr>
            <a:xfrm>
              <a:off x="0" y="0"/>
              <a:ext cx="4816592" cy="498153"/>
            </a:xfrm>
            <a:custGeom>
              <a:rect b="b" l="l" r="r" t="t"/>
              <a:pathLst>
                <a:path extrusionOk="0" h="498153" w="4816592">
                  <a:moveTo>
                    <a:pt x="0" y="0"/>
                  </a:moveTo>
                  <a:lnTo>
                    <a:pt x="4816592" y="0"/>
                  </a:lnTo>
                  <a:lnTo>
                    <a:pt x="4816592" y="498153"/>
                  </a:lnTo>
                  <a:lnTo>
                    <a:pt x="0" y="498153"/>
                  </a:lnTo>
                  <a:close/>
                </a:path>
              </a:pathLst>
            </a:custGeom>
            <a:solidFill>
              <a:srgbClr val="776F6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68" name="Google Shape;468;p22"/>
            <p:cNvSpPr txBox="1"/>
            <p:nvPr/>
          </p:nvSpPr>
          <p:spPr>
            <a:xfrm>
              <a:off x="0" y="-19050"/>
              <a:ext cx="4816593" cy="517203"/>
            </a:xfrm>
            <a:prstGeom prst="rect">
              <a:avLst/>
            </a:prstGeom>
            <a:noFill/>
            <a:ln>
              <a:noFill/>
            </a:ln>
          </p:spPr>
          <p:txBody>
            <a:bodyPr anchorCtr="0" anchor="ctr" bIns="50800" lIns="50800" spcFirstLastPara="1" rIns="50800" wrap="square" tIns="50800">
              <a:noAutofit/>
            </a:bodyPr>
            <a:lstStyle/>
            <a:p>
              <a:pPr indent="0" lvl="0" marL="0" marR="0" rtl="0" algn="ctr">
                <a:lnSpc>
                  <a:spcPct val="158833"/>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469" name="Google Shape;469;p22"/>
          <p:cNvSpPr/>
          <p:nvPr/>
        </p:nvSpPr>
        <p:spPr>
          <a:xfrm>
            <a:off x="13451022" y="-4729397"/>
            <a:ext cx="7616557" cy="7815497"/>
          </a:xfrm>
          <a:custGeom>
            <a:rect b="b" l="l" r="r" t="t"/>
            <a:pathLst>
              <a:path extrusionOk="0" h="7815497" w="7616557">
                <a:moveTo>
                  <a:pt x="0" y="0"/>
                </a:moveTo>
                <a:lnTo>
                  <a:pt x="7616556" y="0"/>
                </a:lnTo>
                <a:lnTo>
                  <a:pt x="7616556" y="7815497"/>
                </a:lnTo>
                <a:lnTo>
                  <a:pt x="0" y="7815497"/>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70" name="Google Shape;470;p22"/>
          <p:cNvSpPr/>
          <p:nvPr/>
        </p:nvSpPr>
        <p:spPr>
          <a:xfrm>
            <a:off x="-2851369" y="-3442596"/>
            <a:ext cx="6709932" cy="6885191"/>
          </a:xfrm>
          <a:custGeom>
            <a:rect b="b" l="l" r="r" t="t"/>
            <a:pathLst>
              <a:path extrusionOk="0" h="6885191" w="6709932">
                <a:moveTo>
                  <a:pt x="0" y="0"/>
                </a:moveTo>
                <a:lnTo>
                  <a:pt x="6709932" y="0"/>
                </a:lnTo>
                <a:lnTo>
                  <a:pt x="6709932" y="6885192"/>
                </a:lnTo>
                <a:lnTo>
                  <a:pt x="0" y="6885192"/>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471" name="Google Shape;471;p22"/>
          <p:cNvGrpSpPr/>
          <p:nvPr/>
        </p:nvGrpSpPr>
        <p:grpSpPr>
          <a:xfrm>
            <a:off x="1904736" y="1815876"/>
            <a:ext cx="14602500" cy="8986231"/>
            <a:chOff x="0" y="-19050"/>
            <a:chExt cx="3682019" cy="2265877"/>
          </a:xfrm>
        </p:grpSpPr>
        <p:sp>
          <p:nvSpPr>
            <p:cNvPr id="472" name="Google Shape;472;p22"/>
            <p:cNvSpPr/>
            <p:nvPr/>
          </p:nvSpPr>
          <p:spPr>
            <a:xfrm>
              <a:off x="0" y="0"/>
              <a:ext cx="3682019" cy="2246827"/>
            </a:xfrm>
            <a:custGeom>
              <a:rect b="b" l="l" r="r" t="t"/>
              <a:pathLst>
                <a:path extrusionOk="0" h="2246827" w="3682019">
                  <a:moveTo>
                    <a:pt x="3682019" y="0"/>
                  </a:moveTo>
                  <a:lnTo>
                    <a:pt x="0" y="0"/>
                  </a:lnTo>
                  <a:lnTo>
                    <a:pt x="0" y="2058867"/>
                  </a:lnTo>
                  <a:lnTo>
                    <a:pt x="157480" y="2058867"/>
                  </a:lnTo>
                  <a:lnTo>
                    <a:pt x="157480" y="2246827"/>
                  </a:lnTo>
                  <a:lnTo>
                    <a:pt x="463550" y="2058867"/>
                  </a:lnTo>
                  <a:lnTo>
                    <a:pt x="3682019" y="2058867"/>
                  </a:lnTo>
                  <a:lnTo>
                    <a:pt x="3682019" y="0"/>
                  </a:lnTo>
                  <a:close/>
                </a:path>
              </a:pathLst>
            </a:custGeom>
            <a:gradFill>
              <a:gsLst>
                <a:gs pos="0">
                  <a:srgbClr val="A6A6A6"/>
                </a:gs>
                <a:gs pos="100000">
                  <a:srgbClr val="FFFFFF"/>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73" name="Google Shape;473;p22"/>
            <p:cNvSpPr txBox="1"/>
            <p:nvPr/>
          </p:nvSpPr>
          <p:spPr>
            <a:xfrm>
              <a:off x="0" y="-19050"/>
              <a:ext cx="3682019" cy="2075377"/>
            </a:xfrm>
            <a:prstGeom prst="rect">
              <a:avLst/>
            </a:prstGeom>
            <a:noFill/>
            <a:ln>
              <a:noFill/>
            </a:ln>
          </p:spPr>
          <p:txBody>
            <a:bodyPr anchorCtr="0" anchor="ctr" bIns="50800" lIns="50800" spcFirstLastPara="1" rIns="50800" wrap="square" tIns="50800">
              <a:noAutofit/>
            </a:bodyPr>
            <a:lstStyle/>
            <a:p>
              <a:pPr indent="0" lvl="0" marL="0" marR="0" rtl="0" algn="ctr">
                <a:lnSpc>
                  <a:spcPct val="158833"/>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474" name="Google Shape;474;p22"/>
          <p:cNvGrpSpPr/>
          <p:nvPr/>
        </p:nvGrpSpPr>
        <p:grpSpPr>
          <a:xfrm>
            <a:off x="634904" y="4926509"/>
            <a:ext cx="2539663" cy="1664329"/>
            <a:chOff x="0" y="-57150"/>
            <a:chExt cx="668882" cy="438342"/>
          </a:xfrm>
        </p:grpSpPr>
        <p:sp>
          <p:nvSpPr>
            <p:cNvPr id="475" name="Google Shape;475;p22"/>
            <p:cNvSpPr/>
            <p:nvPr/>
          </p:nvSpPr>
          <p:spPr>
            <a:xfrm>
              <a:off x="0" y="0"/>
              <a:ext cx="668882" cy="381192"/>
            </a:xfrm>
            <a:custGeom>
              <a:rect b="b" l="l" r="r" t="t"/>
              <a:pathLst>
                <a:path extrusionOk="0" h="381192" w="668882">
                  <a:moveTo>
                    <a:pt x="0" y="0"/>
                  </a:moveTo>
                  <a:lnTo>
                    <a:pt x="668882" y="0"/>
                  </a:lnTo>
                  <a:lnTo>
                    <a:pt x="668882" y="381192"/>
                  </a:lnTo>
                  <a:lnTo>
                    <a:pt x="0" y="381192"/>
                  </a:lnTo>
                  <a:close/>
                </a:path>
              </a:pathLst>
            </a:custGeom>
            <a:solidFill>
              <a:srgbClr val="1A1A1A"/>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76" name="Google Shape;476;p22"/>
            <p:cNvSpPr txBox="1"/>
            <p:nvPr/>
          </p:nvSpPr>
          <p:spPr>
            <a:xfrm>
              <a:off x="0" y="-57150"/>
              <a:ext cx="668882" cy="438342"/>
            </a:xfrm>
            <a:prstGeom prst="rect">
              <a:avLst/>
            </a:prstGeom>
            <a:noFill/>
            <a:ln>
              <a:noFill/>
            </a:ln>
          </p:spPr>
          <p:txBody>
            <a:bodyPr anchorCtr="0" anchor="ctr" bIns="50800" lIns="50800" spcFirstLastPara="1" rIns="50800" wrap="square" tIns="50800">
              <a:noAutofit/>
            </a:bodyPr>
            <a:lstStyle/>
            <a:p>
              <a:pPr indent="0" lvl="0" marL="0" marR="0" rtl="0" algn="ctr">
                <a:lnSpc>
                  <a:spcPct val="138007"/>
                </a:lnSpc>
                <a:spcBef>
                  <a:spcPts val="0"/>
                </a:spcBef>
                <a:spcAft>
                  <a:spcPts val="0"/>
                </a:spcAft>
                <a:buNone/>
              </a:pPr>
              <a:r>
                <a:rPr lang="en-US" sz="2981">
                  <a:solidFill>
                    <a:srgbClr val="FFFFFF"/>
                  </a:solidFill>
                  <a:latin typeface="Oswald"/>
                  <a:ea typeface="Oswald"/>
                  <a:cs typeface="Oswald"/>
                  <a:sym typeface="Oswald"/>
                </a:rPr>
                <a:t>Chỉ Client2 ping qua Server 2</a:t>
              </a:r>
              <a:endParaRPr/>
            </a:p>
          </p:txBody>
        </p:sp>
      </p:grpSp>
      <p:sp>
        <p:nvSpPr>
          <p:cNvPr id="477" name="Google Shape;477;p22"/>
          <p:cNvSpPr/>
          <p:nvPr/>
        </p:nvSpPr>
        <p:spPr>
          <a:xfrm>
            <a:off x="4206600" y="2769293"/>
            <a:ext cx="10013337" cy="6195752"/>
          </a:xfrm>
          <a:custGeom>
            <a:rect b="b" l="l" r="r" t="t"/>
            <a:pathLst>
              <a:path extrusionOk="0" h="6195752" w="10013337">
                <a:moveTo>
                  <a:pt x="0" y="0"/>
                </a:moveTo>
                <a:lnTo>
                  <a:pt x="10013337" y="0"/>
                </a:lnTo>
                <a:lnTo>
                  <a:pt x="10013337" y="6195752"/>
                </a:lnTo>
                <a:lnTo>
                  <a:pt x="0" y="6195752"/>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78" name="Google Shape;478;p22"/>
          <p:cNvSpPr txBox="1"/>
          <p:nvPr/>
        </p:nvSpPr>
        <p:spPr>
          <a:xfrm>
            <a:off x="4206600" y="452621"/>
            <a:ext cx="9244422" cy="1037858"/>
          </a:xfrm>
          <a:prstGeom prst="rect">
            <a:avLst/>
          </a:prstGeom>
          <a:noFill/>
          <a:ln>
            <a:noFill/>
          </a:ln>
        </p:spPr>
        <p:txBody>
          <a:bodyPr anchorCtr="0" anchor="t" bIns="0" lIns="0" spcFirstLastPara="1" rIns="0" wrap="square" tIns="0">
            <a:spAutoFit/>
          </a:bodyPr>
          <a:lstStyle/>
          <a:p>
            <a:pPr indent="0" lvl="0" marL="0" marR="0" rtl="0" algn="ctr">
              <a:lnSpc>
                <a:spcPct val="137992"/>
              </a:lnSpc>
              <a:spcBef>
                <a:spcPts val="0"/>
              </a:spcBef>
              <a:spcAft>
                <a:spcPts val="0"/>
              </a:spcAft>
              <a:buNone/>
            </a:pPr>
            <a:r>
              <a:rPr b="1" lang="en-US" sz="6096">
                <a:solidFill>
                  <a:srgbClr val="FFFFFF"/>
                </a:solidFill>
                <a:latin typeface="Oswald"/>
                <a:ea typeface="Oswald"/>
                <a:cs typeface="Oswald"/>
                <a:sym typeface="Oswald"/>
              </a:rPr>
              <a:t>KẾT QUẢ-IPTABLE</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D9D9"/>
        </a:solidFill>
      </p:bgPr>
    </p:bg>
    <p:spTree>
      <p:nvGrpSpPr>
        <p:cNvPr id="482" name="Shape 482"/>
        <p:cNvGrpSpPr/>
        <p:nvPr/>
      </p:nvGrpSpPr>
      <p:grpSpPr>
        <a:xfrm>
          <a:off x="0" y="0"/>
          <a:ext cx="0" cy="0"/>
          <a:chOff x="0" y="0"/>
          <a:chExt cx="0" cy="0"/>
        </a:xfrm>
      </p:grpSpPr>
      <p:grpSp>
        <p:nvGrpSpPr>
          <p:cNvPr id="483" name="Google Shape;483;p23"/>
          <p:cNvGrpSpPr/>
          <p:nvPr/>
        </p:nvGrpSpPr>
        <p:grpSpPr>
          <a:xfrm>
            <a:off x="0" y="-72331"/>
            <a:ext cx="18288000" cy="1963757"/>
            <a:chOff x="0" y="-19050"/>
            <a:chExt cx="4816593" cy="517203"/>
          </a:xfrm>
        </p:grpSpPr>
        <p:sp>
          <p:nvSpPr>
            <p:cNvPr id="484" name="Google Shape;484;p23"/>
            <p:cNvSpPr/>
            <p:nvPr/>
          </p:nvSpPr>
          <p:spPr>
            <a:xfrm>
              <a:off x="0" y="0"/>
              <a:ext cx="4816592" cy="498153"/>
            </a:xfrm>
            <a:custGeom>
              <a:rect b="b" l="l" r="r" t="t"/>
              <a:pathLst>
                <a:path extrusionOk="0" h="498153" w="4816592">
                  <a:moveTo>
                    <a:pt x="0" y="0"/>
                  </a:moveTo>
                  <a:lnTo>
                    <a:pt x="4816592" y="0"/>
                  </a:lnTo>
                  <a:lnTo>
                    <a:pt x="4816592" y="498153"/>
                  </a:lnTo>
                  <a:lnTo>
                    <a:pt x="0" y="498153"/>
                  </a:lnTo>
                  <a:close/>
                </a:path>
              </a:pathLst>
            </a:custGeom>
            <a:solidFill>
              <a:srgbClr val="776F6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85" name="Google Shape;485;p23"/>
            <p:cNvSpPr txBox="1"/>
            <p:nvPr/>
          </p:nvSpPr>
          <p:spPr>
            <a:xfrm>
              <a:off x="0" y="-19050"/>
              <a:ext cx="4816593" cy="517203"/>
            </a:xfrm>
            <a:prstGeom prst="rect">
              <a:avLst/>
            </a:prstGeom>
            <a:noFill/>
            <a:ln>
              <a:noFill/>
            </a:ln>
          </p:spPr>
          <p:txBody>
            <a:bodyPr anchorCtr="0" anchor="ctr" bIns="50800" lIns="50800" spcFirstLastPara="1" rIns="50800" wrap="square" tIns="50800">
              <a:noAutofit/>
            </a:bodyPr>
            <a:lstStyle/>
            <a:p>
              <a:pPr indent="0" lvl="0" marL="0" marR="0" rtl="0" algn="ctr">
                <a:lnSpc>
                  <a:spcPct val="158833"/>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486" name="Google Shape;486;p23"/>
          <p:cNvSpPr/>
          <p:nvPr/>
        </p:nvSpPr>
        <p:spPr>
          <a:xfrm>
            <a:off x="13451022" y="-4729397"/>
            <a:ext cx="7616557" cy="7815497"/>
          </a:xfrm>
          <a:custGeom>
            <a:rect b="b" l="l" r="r" t="t"/>
            <a:pathLst>
              <a:path extrusionOk="0" h="7815497" w="7616557">
                <a:moveTo>
                  <a:pt x="0" y="0"/>
                </a:moveTo>
                <a:lnTo>
                  <a:pt x="7616556" y="0"/>
                </a:lnTo>
                <a:lnTo>
                  <a:pt x="7616556" y="7815497"/>
                </a:lnTo>
                <a:lnTo>
                  <a:pt x="0" y="7815497"/>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87" name="Google Shape;487;p23"/>
          <p:cNvSpPr/>
          <p:nvPr/>
        </p:nvSpPr>
        <p:spPr>
          <a:xfrm>
            <a:off x="-2851369" y="-3442596"/>
            <a:ext cx="6709932" cy="6885191"/>
          </a:xfrm>
          <a:custGeom>
            <a:rect b="b" l="l" r="r" t="t"/>
            <a:pathLst>
              <a:path extrusionOk="0" h="6885191" w="6709932">
                <a:moveTo>
                  <a:pt x="0" y="0"/>
                </a:moveTo>
                <a:lnTo>
                  <a:pt x="6709932" y="0"/>
                </a:lnTo>
                <a:lnTo>
                  <a:pt x="6709932" y="6885192"/>
                </a:lnTo>
                <a:lnTo>
                  <a:pt x="0" y="6885192"/>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488" name="Google Shape;488;p23"/>
          <p:cNvGrpSpPr/>
          <p:nvPr/>
        </p:nvGrpSpPr>
        <p:grpSpPr>
          <a:xfrm>
            <a:off x="1904736" y="1815876"/>
            <a:ext cx="14602500" cy="8986231"/>
            <a:chOff x="0" y="-19050"/>
            <a:chExt cx="3682019" cy="2265877"/>
          </a:xfrm>
        </p:grpSpPr>
        <p:sp>
          <p:nvSpPr>
            <p:cNvPr id="489" name="Google Shape;489;p23"/>
            <p:cNvSpPr/>
            <p:nvPr/>
          </p:nvSpPr>
          <p:spPr>
            <a:xfrm>
              <a:off x="0" y="0"/>
              <a:ext cx="3682019" cy="2246827"/>
            </a:xfrm>
            <a:custGeom>
              <a:rect b="b" l="l" r="r" t="t"/>
              <a:pathLst>
                <a:path extrusionOk="0" h="2246827" w="3682019">
                  <a:moveTo>
                    <a:pt x="3682019" y="0"/>
                  </a:moveTo>
                  <a:lnTo>
                    <a:pt x="0" y="0"/>
                  </a:lnTo>
                  <a:lnTo>
                    <a:pt x="0" y="2058867"/>
                  </a:lnTo>
                  <a:lnTo>
                    <a:pt x="157480" y="2058867"/>
                  </a:lnTo>
                  <a:lnTo>
                    <a:pt x="157480" y="2246827"/>
                  </a:lnTo>
                  <a:lnTo>
                    <a:pt x="463550" y="2058867"/>
                  </a:lnTo>
                  <a:lnTo>
                    <a:pt x="3682019" y="2058867"/>
                  </a:lnTo>
                  <a:lnTo>
                    <a:pt x="3682019" y="0"/>
                  </a:lnTo>
                  <a:close/>
                </a:path>
              </a:pathLst>
            </a:custGeom>
            <a:gradFill>
              <a:gsLst>
                <a:gs pos="0">
                  <a:srgbClr val="A6A6A6"/>
                </a:gs>
                <a:gs pos="100000">
                  <a:srgbClr val="FFFFFF"/>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90" name="Google Shape;490;p23"/>
            <p:cNvSpPr txBox="1"/>
            <p:nvPr/>
          </p:nvSpPr>
          <p:spPr>
            <a:xfrm>
              <a:off x="0" y="-19050"/>
              <a:ext cx="3682019" cy="2075377"/>
            </a:xfrm>
            <a:prstGeom prst="rect">
              <a:avLst/>
            </a:prstGeom>
            <a:noFill/>
            <a:ln>
              <a:noFill/>
            </a:ln>
          </p:spPr>
          <p:txBody>
            <a:bodyPr anchorCtr="0" anchor="ctr" bIns="50800" lIns="50800" spcFirstLastPara="1" rIns="50800" wrap="square" tIns="50800">
              <a:noAutofit/>
            </a:bodyPr>
            <a:lstStyle/>
            <a:p>
              <a:pPr indent="0" lvl="0" marL="0" marR="0" rtl="0" algn="ctr">
                <a:lnSpc>
                  <a:spcPct val="158833"/>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491" name="Google Shape;491;p23"/>
          <p:cNvGrpSpPr/>
          <p:nvPr/>
        </p:nvGrpSpPr>
        <p:grpSpPr>
          <a:xfrm>
            <a:off x="1028700" y="4099169"/>
            <a:ext cx="2539663" cy="2548257"/>
            <a:chOff x="0" y="-57150"/>
            <a:chExt cx="668882" cy="671146"/>
          </a:xfrm>
        </p:grpSpPr>
        <p:sp>
          <p:nvSpPr>
            <p:cNvPr id="492" name="Google Shape;492;p23"/>
            <p:cNvSpPr/>
            <p:nvPr/>
          </p:nvSpPr>
          <p:spPr>
            <a:xfrm>
              <a:off x="0" y="0"/>
              <a:ext cx="668882" cy="613996"/>
            </a:xfrm>
            <a:custGeom>
              <a:rect b="b" l="l" r="r" t="t"/>
              <a:pathLst>
                <a:path extrusionOk="0" h="613996" w="668882">
                  <a:moveTo>
                    <a:pt x="0" y="0"/>
                  </a:moveTo>
                  <a:lnTo>
                    <a:pt x="668882" y="0"/>
                  </a:lnTo>
                  <a:lnTo>
                    <a:pt x="668882" y="613996"/>
                  </a:lnTo>
                  <a:lnTo>
                    <a:pt x="0" y="613996"/>
                  </a:lnTo>
                  <a:close/>
                </a:path>
              </a:pathLst>
            </a:custGeom>
            <a:solidFill>
              <a:srgbClr val="1A1A1A"/>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93" name="Google Shape;493;p23"/>
            <p:cNvSpPr txBox="1"/>
            <p:nvPr/>
          </p:nvSpPr>
          <p:spPr>
            <a:xfrm>
              <a:off x="0" y="-57150"/>
              <a:ext cx="668882" cy="671146"/>
            </a:xfrm>
            <a:prstGeom prst="rect">
              <a:avLst/>
            </a:prstGeom>
            <a:noFill/>
            <a:ln>
              <a:noFill/>
            </a:ln>
          </p:spPr>
          <p:txBody>
            <a:bodyPr anchorCtr="0" anchor="ctr" bIns="50800" lIns="50800" spcFirstLastPara="1" rIns="50800" wrap="square" tIns="50800">
              <a:noAutofit/>
            </a:bodyPr>
            <a:lstStyle/>
            <a:p>
              <a:pPr indent="0" lvl="0" marL="0" marR="0" rtl="0" algn="ctr">
                <a:lnSpc>
                  <a:spcPct val="138007"/>
                </a:lnSpc>
                <a:spcBef>
                  <a:spcPts val="0"/>
                </a:spcBef>
                <a:spcAft>
                  <a:spcPts val="0"/>
                </a:spcAft>
                <a:buNone/>
              </a:pPr>
              <a:r>
                <a:rPr lang="en-US" sz="2981">
                  <a:solidFill>
                    <a:srgbClr val="FFFFFF"/>
                  </a:solidFill>
                  <a:latin typeface="Oswald"/>
                  <a:ea typeface="Oswald"/>
                  <a:cs typeface="Oswald"/>
                  <a:sym typeface="Oswald"/>
                </a:rPr>
                <a:t>Cho phép client 1 truy cập vào server vào giờ hành chính</a:t>
              </a:r>
              <a:endParaRPr/>
            </a:p>
          </p:txBody>
        </p:sp>
      </p:grpSp>
      <p:sp>
        <p:nvSpPr>
          <p:cNvPr id="494" name="Google Shape;494;p23"/>
          <p:cNvSpPr/>
          <p:nvPr/>
        </p:nvSpPr>
        <p:spPr>
          <a:xfrm>
            <a:off x="4766056" y="5481793"/>
            <a:ext cx="8879860" cy="3581882"/>
          </a:xfrm>
          <a:custGeom>
            <a:rect b="b" l="l" r="r" t="t"/>
            <a:pathLst>
              <a:path extrusionOk="0" h="3581882" w="8879860">
                <a:moveTo>
                  <a:pt x="0" y="0"/>
                </a:moveTo>
                <a:lnTo>
                  <a:pt x="8879860" y="0"/>
                </a:lnTo>
                <a:lnTo>
                  <a:pt x="8879860" y="3581882"/>
                </a:lnTo>
                <a:lnTo>
                  <a:pt x="0" y="3581882"/>
                </a:lnTo>
                <a:lnTo>
                  <a:pt x="0" y="0"/>
                </a:lnTo>
                <a:close/>
              </a:path>
            </a:pathLst>
          </a:custGeom>
          <a:blipFill rotWithShape="1">
            <a:blip r:embed="rId4">
              <a:alphaModFix/>
            </a:blip>
            <a:stretch>
              <a:fillRect b="-60158" l="-4621"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95" name="Google Shape;495;p23"/>
          <p:cNvSpPr/>
          <p:nvPr/>
        </p:nvSpPr>
        <p:spPr>
          <a:xfrm>
            <a:off x="4766056" y="2320650"/>
            <a:ext cx="8879860" cy="2822850"/>
          </a:xfrm>
          <a:custGeom>
            <a:rect b="b" l="l" r="r" t="t"/>
            <a:pathLst>
              <a:path extrusionOk="0" h="2822850" w="8879860">
                <a:moveTo>
                  <a:pt x="0" y="0"/>
                </a:moveTo>
                <a:lnTo>
                  <a:pt x="8879860" y="0"/>
                </a:lnTo>
                <a:lnTo>
                  <a:pt x="8879860" y="2822850"/>
                </a:lnTo>
                <a:lnTo>
                  <a:pt x="0" y="2822850"/>
                </a:lnTo>
                <a:lnTo>
                  <a:pt x="0" y="0"/>
                </a:lnTo>
                <a:close/>
              </a:path>
            </a:pathLst>
          </a:custGeom>
          <a:blipFill rotWithShape="1">
            <a:blip r:embed="rId5">
              <a:alphaModFix/>
            </a:blip>
            <a:stretch>
              <a:fillRect b="0" l="-2953" r="-2954"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96" name="Google Shape;496;p23"/>
          <p:cNvSpPr txBox="1"/>
          <p:nvPr/>
        </p:nvSpPr>
        <p:spPr>
          <a:xfrm>
            <a:off x="4206600" y="452621"/>
            <a:ext cx="9244422" cy="2100777"/>
          </a:xfrm>
          <a:prstGeom prst="rect">
            <a:avLst/>
          </a:prstGeom>
          <a:noFill/>
          <a:ln>
            <a:noFill/>
          </a:ln>
        </p:spPr>
        <p:txBody>
          <a:bodyPr anchorCtr="0" anchor="t" bIns="0" lIns="0" spcFirstLastPara="1" rIns="0" wrap="square" tIns="0">
            <a:spAutoFit/>
          </a:bodyPr>
          <a:lstStyle/>
          <a:p>
            <a:pPr indent="0" lvl="0" marL="0" marR="0" rtl="0" algn="ctr">
              <a:lnSpc>
                <a:spcPct val="137992"/>
              </a:lnSpc>
              <a:spcBef>
                <a:spcPts val="0"/>
              </a:spcBef>
              <a:spcAft>
                <a:spcPts val="0"/>
              </a:spcAft>
              <a:buNone/>
            </a:pPr>
            <a:r>
              <a:rPr b="1" lang="en-US" sz="6096">
                <a:solidFill>
                  <a:srgbClr val="FFFFFF"/>
                </a:solidFill>
                <a:latin typeface="Oswald"/>
                <a:ea typeface="Oswald"/>
                <a:cs typeface="Oswald"/>
                <a:sym typeface="Oswald"/>
              </a:rPr>
              <a:t>KẾT QUẢ-IPTABLE</a:t>
            </a:r>
            <a:endParaRPr/>
          </a:p>
          <a:p>
            <a:pPr indent="0" lvl="0" marL="0" marR="0" rtl="0" algn="ctr">
              <a:lnSpc>
                <a:spcPct val="137992"/>
              </a:lnSpc>
              <a:spcBef>
                <a:spcPts val="0"/>
              </a:spcBef>
              <a:spcAft>
                <a:spcPts val="0"/>
              </a:spcAft>
              <a:buNone/>
            </a:pPr>
            <a:r>
              <a:t/>
            </a:r>
            <a:endParaRPr b="1" sz="6096">
              <a:solidFill>
                <a:srgbClr val="FFFFFF"/>
              </a:solidFill>
              <a:latin typeface="Oswald"/>
              <a:ea typeface="Oswald"/>
              <a:cs typeface="Oswald"/>
              <a:sym typeface="Oswa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D9D9"/>
        </a:solidFill>
      </p:bgPr>
    </p:bg>
    <p:spTree>
      <p:nvGrpSpPr>
        <p:cNvPr id="500" name="Shape 500"/>
        <p:cNvGrpSpPr/>
        <p:nvPr/>
      </p:nvGrpSpPr>
      <p:grpSpPr>
        <a:xfrm>
          <a:off x="0" y="0"/>
          <a:ext cx="0" cy="0"/>
          <a:chOff x="0" y="0"/>
          <a:chExt cx="0" cy="0"/>
        </a:xfrm>
      </p:grpSpPr>
      <p:grpSp>
        <p:nvGrpSpPr>
          <p:cNvPr id="501" name="Google Shape;501;p24"/>
          <p:cNvGrpSpPr/>
          <p:nvPr/>
        </p:nvGrpSpPr>
        <p:grpSpPr>
          <a:xfrm>
            <a:off x="0" y="-72331"/>
            <a:ext cx="18288000" cy="1963757"/>
            <a:chOff x="0" y="-19050"/>
            <a:chExt cx="4816593" cy="517203"/>
          </a:xfrm>
        </p:grpSpPr>
        <p:sp>
          <p:nvSpPr>
            <p:cNvPr id="502" name="Google Shape;502;p24"/>
            <p:cNvSpPr/>
            <p:nvPr/>
          </p:nvSpPr>
          <p:spPr>
            <a:xfrm>
              <a:off x="0" y="0"/>
              <a:ext cx="4816592" cy="498153"/>
            </a:xfrm>
            <a:custGeom>
              <a:rect b="b" l="l" r="r" t="t"/>
              <a:pathLst>
                <a:path extrusionOk="0" h="498153" w="4816592">
                  <a:moveTo>
                    <a:pt x="0" y="0"/>
                  </a:moveTo>
                  <a:lnTo>
                    <a:pt x="4816592" y="0"/>
                  </a:lnTo>
                  <a:lnTo>
                    <a:pt x="4816592" y="498153"/>
                  </a:lnTo>
                  <a:lnTo>
                    <a:pt x="0" y="498153"/>
                  </a:lnTo>
                  <a:close/>
                </a:path>
              </a:pathLst>
            </a:custGeom>
            <a:solidFill>
              <a:srgbClr val="776F6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03" name="Google Shape;503;p24"/>
            <p:cNvSpPr txBox="1"/>
            <p:nvPr/>
          </p:nvSpPr>
          <p:spPr>
            <a:xfrm>
              <a:off x="0" y="-19050"/>
              <a:ext cx="4816593" cy="517203"/>
            </a:xfrm>
            <a:prstGeom prst="rect">
              <a:avLst/>
            </a:prstGeom>
            <a:noFill/>
            <a:ln>
              <a:noFill/>
            </a:ln>
          </p:spPr>
          <p:txBody>
            <a:bodyPr anchorCtr="0" anchor="ctr" bIns="50800" lIns="50800" spcFirstLastPara="1" rIns="50800" wrap="square" tIns="50800">
              <a:noAutofit/>
            </a:bodyPr>
            <a:lstStyle/>
            <a:p>
              <a:pPr indent="0" lvl="0" marL="0" marR="0" rtl="0" algn="ctr">
                <a:lnSpc>
                  <a:spcPct val="158833"/>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504" name="Google Shape;504;p24"/>
          <p:cNvSpPr/>
          <p:nvPr/>
        </p:nvSpPr>
        <p:spPr>
          <a:xfrm>
            <a:off x="13451022" y="-4729397"/>
            <a:ext cx="7616557" cy="7815497"/>
          </a:xfrm>
          <a:custGeom>
            <a:rect b="b" l="l" r="r" t="t"/>
            <a:pathLst>
              <a:path extrusionOk="0" h="7815497" w="7616557">
                <a:moveTo>
                  <a:pt x="0" y="0"/>
                </a:moveTo>
                <a:lnTo>
                  <a:pt x="7616556" y="0"/>
                </a:lnTo>
                <a:lnTo>
                  <a:pt x="7616556" y="7815497"/>
                </a:lnTo>
                <a:lnTo>
                  <a:pt x="0" y="7815497"/>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05" name="Google Shape;505;p24"/>
          <p:cNvSpPr/>
          <p:nvPr/>
        </p:nvSpPr>
        <p:spPr>
          <a:xfrm>
            <a:off x="-2851369" y="-3442596"/>
            <a:ext cx="6709932" cy="6885191"/>
          </a:xfrm>
          <a:custGeom>
            <a:rect b="b" l="l" r="r" t="t"/>
            <a:pathLst>
              <a:path extrusionOk="0" h="6885191" w="6709932">
                <a:moveTo>
                  <a:pt x="0" y="0"/>
                </a:moveTo>
                <a:lnTo>
                  <a:pt x="6709932" y="0"/>
                </a:lnTo>
                <a:lnTo>
                  <a:pt x="6709932" y="6885192"/>
                </a:lnTo>
                <a:lnTo>
                  <a:pt x="0" y="6885192"/>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506" name="Google Shape;506;p24"/>
          <p:cNvGrpSpPr/>
          <p:nvPr/>
        </p:nvGrpSpPr>
        <p:grpSpPr>
          <a:xfrm>
            <a:off x="1904736" y="1815876"/>
            <a:ext cx="14602500" cy="8986231"/>
            <a:chOff x="0" y="-19050"/>
            <a:chExt cx="3682019" cy="2265877"/>
          </a:xfrm>
        </p:grpSpPr>
        <p:sp>
          <p:nvSpPr>
            <p:cNvPr id="507" name="Google Shape;507;p24"/>
            <p:cNvSpPr/>
            <p:nvPr/>
          </p:nvSpPr>
          <p:spPr>
            <a:xfrm>
              <a:off x="0" y="0"/>
              <a:ext cx="3682019" cy="2246827"/>
            </a:xfrm>
            <a:custGeom>
              <a:rect b="b" l="l" r="r" t="t"/>
              <a:pathLst>
                <a:path extrusionOk="0" h="2246827" w="3682019">
                  <a:moveTo>
                    <a:pt x="3682019" y="0"/>
                  </a:moveTo>
                  <a:lnTo>
                    <a:pt x="0" y="0"/>
                  </a:lnTo>
                  <a:lnTo>
                    <a:pt x="0" y="2058867"/>
                  </a:lnTo>
                  <a:lnTo>
                    <a:pt x="157480" y="2058867"/>
                  </a:lnTo>
                  <a:lnTo>
                    <a:pt x="157480" y="2246827"/>
                  </a:lnTo>
                  <a:lnTo>
                    <a:pt x="463550" y="2058867"/>
                  </a:lnTo>
                  <a:lnTo>
                    <a:pt x="3682019" y="2058867"/>
                  </a:lnTo>
                  <a:lnTo>
                    <a:pt x="3682019" y="0"/>
                  </a:lnTo>
                  <a:close/>
                </a:path>
              </a:pathLst>
            </a:custGeom>
            <a:gradFill>
              <a:gsLst>
                <a:gs pos="0">
                  <a:srgbClr val="A6A6A6"/>
                </a:gs>
                <a:gs pos="100000">
                  <a:srgbClr val="FFFFFF"/>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08" name="Google Shape;508;p24"/>
            <p:cNvSpPr txBox="1"/>
            <p:nvPr/>
          </p:nvSpPr>
          <p:spPr>
            <a:xfrm>
              <a:off x="0" y="-19050"/>
              <a:ext cx="3682019" cy="2075377"/>
            </a:xfrm>
            <a:prstGeom prst="rect">
              <a:avLst/>
            </a:prstGeom>
            <a:noFill/>
            <a:ln>
              <a:noFill/>
            </a:ln>
          </p:spPr>
          <p:txBody>
            <a:bodyPr anchorCtr="0" anchor="ctr" bIns="50800" lIns="50800" spcFirstLastPara="1" rIns="50800" wrap="square" tIns="50800">
              <a:noAutofit/>
            </a:bodyPr>
            <a:lstStyle/>
            <a:p>
              <a:pPr indent="0" lvl="0" marL="0" marR="0" rtl="0" algn="ctr">
                <a:lnSpc>
                  <a:spcPct val="158833"/>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509" name="Google Shape;509;p24"/>
          <p:cNvSpPr/>
          <p:nvPr/>
        </p:nvSpPr>
        <p:spPr>
          <a:xfrm>
            <a:off x="2728442" y="2157493"/>
            <a:ext cx="12955089" cy="3271160"/>
          </a:xfrm>
          <a:custGeom>
            <a:rect b="b" l="l" r="r" t="t"/>
            <a:pathLst>
              <a:path extrusionOk="0" h="3271160" w="12955089">
                <a:moveTo>
                  <a:pt x="0" y="0"/>
                </a:moveTo>
                <a:lnTo>
                  <a:pt x="12955088" y="0"/>
                </a:lnTo>
                <a:lnTo>
                  <a:pt x="12955088" y="3271160"/>
                </a:lnTo>
                <a:lnTo>
                  <a:pt x="0" y="3271160"/>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510" name="Google Shape;510;p24"/>
          <p:cNvGrpSpPr/>
          <p:nvPr/>
        </p:nvGrpSpPr>
        <p:grpSpPr>
          <a:xfrm>
            <a:off x="233444" y="2667623"/>
            <a:ext cx="2231822" cy="2033908"/>
            <a:chOff x="0" y="-57150"/>
            <a:chExt cx="587805" cy="535679"/>
          </a:xfrm>
        </p:grpSpPr>
        <p:sp>
          <p:nvSpPr>
            <p:cNvPr id="511" name="Google Shape;511;p24"/>
            <p:cNvSpPr/>
            <p:nvPr/>
          </p:nvSpPr>
          <p:spPr>
            <a:xfrm>
              <a:off x="0" y="0"/>
              <a:ext cx="587805" cy="478529"/>
            </a:xfrm>
            <a:custGeom>
              <a:rect b="b" l="l" r="r" t="t"/>
              <a:pathLst>
                <a:path extrusionOk="0" h="478529" w="587805">
                  <a:moveTo>
                    <a:pt x="0" y="0"/>
                  </a:moveTo>
                  <a:lnTo>
                    <a:pt x="587805" y="0"/>
                  </a:lnTo>
                  <a:lnTo>
                    <a:pt x="587805" y="478529"/>
                  </a:lnTo>
                  <a:lnTo>
                    <a:pt x="0" y="478529"/>
                  </a:lnTo>
                  <a:close/>
                </a:path>
              </a:pathLst>
            </a:custGeom>
            <a:solidFill>
              <a:srgbClr val="1A1A1A"/>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12" name="Google Shape;512;p24"/>
            <p:cNvSpPr txBox="1"/>
            <p:nvPr/>
          </p:nvSpPr>
          <p:spPr>
            <a:xfrm>
              <a:off x="0" y="-57150"/>
              <a:ext cx="587805" cy="535679"/>
            </a:xfrm>
            <a:prstGeom prst="rect">
              <a:avLst/>
            </a:prstGeom>
            <a:noFill/>
            <a:ln>
              <a:noFill/>
            </a:ln>
          </p:spPr>
          <p:txBody>
            <a:bodyPr anchorCtr="0" anchor="ctr" bIns="50800" lIns="50800" spcFirstLastPara="1" rIns="50800" wrap="square" tIns="50800">
              <a:noAutofit/>
            </a:bodyPr>
            <a:lstStyle/>
            <a:p>
              <a:pPr indent="0" lvl="0" marL="0" marR="0" rtl="0" algn="ctr">
                <a:lnSpc>
                  <a:spcPct val="138007"/>
                </a:lnSpc>
                <a:spcBef>
                  <a:spcPts val="0"/>
                </a:spcBef>
                <a:spcAft>
                  <a:spcPts val="0"/>
                </a:spcAft>
                <a:buNone/>
              </a:pPr>
              <a:r>
                <a:rPr lang="en-US" sz="2981">
                  <a:solidFill>
                    <a:srgbClr val="FFFFFF"/>
                  </a:solidFill>
                  <a:latin typeface="Oswald"/>
                  <a:ea typeface="Oswald"/>
                  <a:cs typeface="Oswald"/>
                  <a:sym typeface="Oswald"/>
                </a:rPr>
                <a:t>Giới hạn số gói tin được gửi trong lần ping</a:t>
              </a:r>
              <a:endParaRPr/>
            </a:p>
          </p:txBody>
        </p:sp>
      </p:grpSp>
      <p:sp>
        <p:nvSpPr>
          <p:cNvPr id="513" name="Google Shape;513;p24"/>
          <p:cNvSpPr/>
          <p:nvPr/>
        </p:nvSpPr>
        <p:spPr>
          <a:xfrm>
            <a:off x="2728442" y="5694720"/>
            <a:ext cx="12955089" cy="3973986"/>
          </a:xfrm>
          <a:custGeom>
            <a:rect b="b" l="l" r="r" t="t"/>
            <a:pathLst>
              <a:path extrusionOk="0" h="3973986" w="12955089">
                <a:moveTo>
                  <a:pt x="0" y="0"/>
                </a:moveTo>
                <a:lnTo>
                  <a:pt x="12955088" y="0"/>
                </a:lnTo>
                <a:lnTo>
                  <a:pt x="12955088" y="3973986"/>
                </a:lnTo>
                <a:lnTo>
                  <a:pt x="0" y="3973986"/>
                </a:lnTo>
                <a:lnTo>
                  <a:pt x="0" y="0"/>
                </a:lnTo>
                <a:close/>
              </a:path>
            </a:pathLst>
          </a:custGeom>
          <a:blipFill rotWithShape="1">
            <a:blip r:embed="rId5">
              <a:alphaModFix/>
            </a:blip>
            <a:stretch>
              <a:fillRect b="-13566" l="0" r="0" t="-13567"/>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14" name="Google Shape;514;p24"/>
          <p:cNvSpPr txBox="1"/>
          <p:nvPr/>
        </p:nvSpPr>
        <p:spPr>
          <a:xfrm>
            <a:off x="4206600" y="452621"/>
            <a:ext cx="9244422" cy="2100777"/>
          </a:xfrm>
          <a:prstGeom prst="rect">
            <a:avLst/>
          </a:prstGeom>
          <a:noFill/>
          <a:ln>
            <a:noFill/>
          </a:ln>
        </p:spPr>
        <p:txBody>
          <a:bodyPr anchorCtr="0" anchor="t" bIns="0" lIns="0" spcFirstLastPara="1" rIns="0" wrap="square" tIns="0">
            <a:spAutoFit/>
          </a:bodyPr>
          <a:lstStyle/>
          <a:p>
            <a:pPr indent="0" lvl="0" marL="0" marR="0" rtl="0" algn="ctr">
              <a:lnSpc>
                <a:spcPct val="137992"/>
              </a:lnSpc>
              <a:spcBef>
                <a:spcPts val="0"/>
              </a:spcBef>
              <a:spcAft>
                <a:spcPts val="0"/>
              </a:spcAft>
              <a:buNone/>
            </a:pPr>
            <a:r>
              <a:rPr b="1" lang="en-US" sz="6096">
                <a:solidFill>
                  <a:srgbClr val="FFFFFF"/>
                </a:solidFill>
                <a:latin typeface="Oswald"/>
                <a:ea typeface="Oswald"/>
                <a:cs typeface="Oswald"/>
                <a:sym typeface="Oswald"/>
              </a:rPr>
              <a:t>KẾT QUẢ-IPTABLE</a:t>
            </a:r>
            <a:endParaRPr/>
          </a:p>
          <a:p>
            <a:pPr indent="0" lvl="0" marL="0" marR="0" rtl="0" algn="ctr">
              <a:lnSpc>
                <a:spcPct val="137992"/>
              </a:lnSpc>
              <a:spcBef>
                <a:spcPts val="0"/>
              </a:spcBef>
              <a:spcAft>
                <a:spcPts val="0"/>
              </a:spcAft>
              <a:buNone/>
            </a:pPr>
            <a:r>
              <a:t/>
            </a:r>
            <a:endParaRPr b="1" sz="6096">
              <a:solidFill>
                <a:srgbClr val="FFFFFF"/>
              </a:solidFill>
              <a:latin typeface="Oswald"/>
              <a:ea typeface="Oswald"/>
              <a:cs typeface="Oswald"/>
              <a:sym typeface="Oswald"/>
            </a:endParaRPr>
          </a:p>
        </p:txBody>
      </p:sp>
      <p:grpSp>
        <p:nvGrpSpPr>
          <p:cNvPr id="515" name="Google Shape;515;p24"/>
          <p:cNvGrpSpPr/>
          <p:nvPr/>
        </p:nvGrpSpPr>
        <p:grpSpPr>
          <a:xfrm>
            <a:off x="233444" y="6483878"/>
            <a:ext cx="2231822" cy="2548257"/>
            <a:chOff x="0" y="-57150"/>
            <a:chExt cx="587805" cy="671146"/>
          </a:xfrm>
        </p:grpSpPr>
        <p:sp>
          <p:nvSpPr>
            <p:cNvPr id="516" name="Google Shape;516;p24"/>
            <p:cNvSpPr/>
            <p:nvPr/>
          </p:nvSpPr>
          <p:spPr>
            <a:xfrm>
              <a:off x="0" y="0"/>
              <a:ext cx="587805" cy="613996"/>
            </a:xfrm>
            <a:custGeom>
              <a:rect b="b" l="l" r="r" t="t"/>
              <a:pathLst>
                <a:path extrusionOk="0" h="613996" w="587805">
                  <a:moveTo>
                    <a:pt x="0" y="0"/>
                  </a:moveTo>
                  <a:lnTo>
                    <a:pt x="587805" y="0"/>
                  </a:lnTo>
                  <a:lnTo>
                    <a:pt x="587805" y="613996"/>
                  </a:lnTo>
                  <a:lnTo>
                    <a:pt x="0" y="613996"/>
                  </a:lnTo>
                  <a:close/>
                </a:path>
              </a:pathLst>
            </a:custGeom>
            <a:solidFill>
              <a:srgbClr val="1A1A1A"/>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17" name="Google Shape;517;p24"/>
            <p:cNvSpPr txBox="1"/>
            <p:nvPr/>
          </p:nvSpPr>
          <p:spPr>
            <a:xfrm>
              <a:off x="0" y="-57150"/>
              <a:ext cx="587805" cy="671146"/>
            </a:xfrm>
            <a:prstGeom prst="rect">
              <a:avLst/>
            </a:prstGeom>
            <a:noFill/>
            <a:ln>
              <a:noFill/>
            </a:ln>
          </p:spPr>
          <p:txBody>
            <a:bodyPr anchorCtr="0" anchor="ctr" bIns="50800" lIns="50800" spcFirstLastPara="1" rIns="50800" wrap="square" tIns="50800">
              <a:noAutofit/>
            </a:bodyPr>
            <a:lstStyle/>
            <a:p>
              <a:pPr indent="0" lvl="0" marL="0" marR="0" rtl="0" algn="ctr">
                <a:lnSpc>
                  <a:spcPct val="138007"/>
                </a:lnSpc>
                <a:spcBef>
                  <a:spcPts val="0"/>
                </a:spcBef>
                <a:spcAft>
                  <a:spcPts val="0"/>
                </a:spcAft>
                <a:buNone/>
              </a:pPr>
              <a:r>
                <a:rPr lang="en-US" sz="2981">
                  <a:solidFill>
                    <a:srgbClr val="FFFFFF"/>
                  </a:solidFill>
                  <a:latin typeface="Oswald"/>
                  <a:ea typeface="Oswald"/>
                  <a:cs typeface="Oswald"/>
                  <a:sym typeface="Oswald"/>
                </a:rPr>
                <a:t>Giới hạn lượng truy cập từ xa của các gói SSH</a:t>
              </a:r>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D9D9"/>
        </a:solidFill>
      </p:bgPr>
    </p:bg>
    <p:spTree>
      <p:nvGrpSpPr>
        <p:cNvPr id="521" name="Shape 521"/>
        <p:cNvGrpSpPr/>
        <p:nvPr/>
      </p:nvGrpSpPr>
      <p:grpSpPr>
        <a:xfrm>
          <a:off x="0" y="0"/>
          <a:ext cx="0" cy="0"/>
          <a:chOff x="0" y="0"/>
          <a:chExt cx="0" cy="0"/>
        </a:xfrm>
      </p:grpSpPr>
      <p:grpSp>
        <p:nvGrpSpPr>
          <p:cNvPr id="522" name="Google Shape;522;p25"/>
          <p:cNvGrpSpPr/>
          <p:nvPr/>
        </p:nvGrpSpPr>
        <p:grpSpPr>
          <a:xfrm>
            <a:off x="0" y="-72331"/>
            <a:ext cx="18288000" cy="1963757"/>
            <a:chOff x="0" y="-19050"/>
            <a:chExt cx="4816593" cy="517203"/>
          </a:xfrm>
        </p:grpSpPr>
        <p:sp>
          <p:nvSpPr>
            <p:cNvPr id="523" name="Google Shape;523;p25"/>
            <p:cNvSpPr/>
            <p:nvPr/>
          </p:nvSpPr>
          <p:spPr>
            <a:xfrm>
              <a:off x="0" y="0"/>
              <a:ext cx="4816592" cy="498153"/>
            </a:xfrm>
            <a:custGeom>
              <a:rect b="b" l="l" r="r" t="t"/>
              <a:pathLst>
                <a:path extrusionOk="0" h="498153" w="4816592">
                  <a:moveTo>
                    <a:pt x="0" y="0"/>
                  </a:moveTo>
                  <a:lnTo>
                    <a:pt x="4816592" y="0"/>
                  </a:lnTo>
                  <a:lnTo>
                    <a:pt x="4816592" y="498153"/>
                  </a:lnTo>
                  <a:lnTo>
                    <a:pt x="0" y="498153"/>
                  </a:lnTo>
                  <a:close/>
                </a:path>
              </a:pathLst>
            </a:custGeom>
            <a:solidFill>
              <a:srgbClr val="776F6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24" name="Google Shape;524;p25"/>
            <p:cNvSpPr txBox="1"/>
            <p:nvPr/>
          </p:nvSpPr>
          <p:spPr>
            <a:xfrm>
              <a:off x="0" y="-19050"/>
              <a:ext cx="4816593" cy="517203"/>
            </a:xfrm>
            <a:prstGeom prst="rect">
              <a:avLst/>
            </a:prstGeom>
            <a:noFill/>
            <a:ln>
              <a:noFill/>
            </a:ln>
          </p:spPr>
          <p:txBody>
            <a:bodyPr anchorCtr="0" anchor="ctr" bIns="50800" lIns="50800" spcFirstLastPara="1" rIns="50800" wrap="square" tIns="50800">
              <a:noAutofit/>
            </a:bodyPr>
            <a:lstStyle/>
            <a:p>
              <a:pPr indent="0" lvl="0" marL="0" marR="0" rtl="0" algn="ctr">
                <a:lnSpc>
                  <a:spcPct val="158833"/>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525" name="Google Shape;525;p25"/>
          <p:cNvSpPr/>
          <p:nvPr/>
        </p:nvSpPr>
        <p:spPr>
          <a:xfrm>
            <a:off x="13451022" y="-4729397"/>
            <a:ext cx="7616557" cy="7815497"/>
          </a:xfrm>
          <a:custGeom>
            <a:rect b="b" l="l" r="r" t="t"/>
            <a:pathLst>
              <a:path extrusionOk="0" h="7815497" w="7616557">
                <a:moveTo>
                  <a:pt x="0" y="0"/>
                </a:moveTo>
                <a:lnTo>
                  <a:pt x="7616556" y="0"/>
                </a:lnTo>
                <a:lnTo>
                  <a:pt x="7616556" y="7815497"/>
                </a:lnTo>
                <a:lnTo>
                  <a:pt x="0" y="7815497"/>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26" name="Google Shape;526;p25"/>
          <p:cNvSpPr/>
          <p:nvPr/>
        </p:nvSpPr>
        <p:spPr>
          <a:xfrm>
            <a:off x="-2851369" y="-3442596"/>
            <a:ext cx="6709932" cy="6885191"/>
          </a:xfrm>
          <a:custGeom>
            <a:rect b="b" l="l" r="r" t="t"/>
            <a:pathLst>
              <a:path extrusionOk="0" h="6885191" w="6709932">
                <a:moveTo>
                  <a:pt x="0" y="0"/>
                </a:moveTo>
                <a:lnTo>
                  <a:pt x="6709932" y="0"/>
                </a:lnTo>
                <a:lnTo>
                  <a:pt x="6709932" y="6885192"/>
                </a:lnTo>
                <a:lnTo>
                  <a:pt x="0" y="6885192"/>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527" name="Google Shape;527;p25"/>
          <p:cNvGrpSpPr/>
          <p:nvPr/>
        </p:nvGrpSpPr>
        <p:grpSpPr>
          <a:xfrm>
            <a:off x="2015828" y="1815876"/>
            <a:ext cx="14602500" cy="8986231"/>
            <a:chOff x="0" y="-19050"/>
            <a:chExt cx="3682019" cy="2265877"/>
          </a:xfrm>
        </p:grpSpPr>
        <p:sp>
          <p:nvSpPr>
            <p:cNvPr id="528" name="Google Shape;528;p25"/>
            <p:cNvSpPr/>
            <p:nvPr/>
          </p:nvSpPr>
          <p:spPr>
            <a:xfrm>
              <a:off x="0" y="0"/>
              <a:ext cx="3682019" cy="2246827"/>
            </a:xfrm>
            <a:custGeom>
              <a:rect b="b" l="l" r="r" t="t"/>
              <a:pathLst>
                <a:path extrusionOk="0" h="2246827" w="3682019">
                  <a:moveTo>
                    <a:pt x="3682019" y="0"/>
                  </a:moveTo>
                  <a:lnTo>
                    <a:pt x="0" y="0"/>
                  </a:lnTo>
                  <a:lnTo>
                    <a:pt x="0" y="2058867"/>
                  </a:lnTo>
                  <a:lnTo>
                    <a:pt x="157480" y="2058867"/>
                  </a:lnTo>
                  <a:lnTo>
                    <a:pt x="157480" y="2246827"/>
                  </a:lnTo>
                  <a:lnTo>
                    <a:pt x="463550" y="2058867"/>
                  </a:lnTo>
                  <a:lnTo>
                    <a:pt x="3682019" y="2058867"/>
                  </a:lnTo>
                  <a:lnTo>
                    <a:pt x="3682019" y="0"/>
                  </a:lnTo>
                  <a:close/>
                </a:path>
              </a:pathLst>
            </a:custGeom>
            <a:gradFill>
              <a:gsLst>
                <a:gs pos="0">
                  <a:srgbClr val="A6A6A6"/>
                </a:gs>
                <a:gs pos="100000">
                  <a:srgbClr val="FFFFFF"/>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29" name="Google Shape;529;p25"/>
            <p:cNvSpPr txBox="1"/>
            <p:nvPr/>
          </p:nvSpPr>
          <p:spPr>
            <a:xfrm>
              <a:off x="0" y="-19050"/>
              <a:ext cx="3682019" cy="2075377"/>
            </a:xfrm>
            <a:prstGeom prst="rect">
              <a:avLst/>
            </a:prstGeom>
            <a:noFill/>
            <a:ln>
              <a:noFill/>
            </a:ln>
          </p:spPr>
          <p:txBody>
            <a:bodyPr anchorCtr="0" anchor="ctr" bIns="50800" lIns="50800" spcFirstLastPara="1" rIns="50800" wrap="square" tIns="50800">
              <a:noAutofit/>
            </a:bodyPr>
            <a:lstStyle/>
            <a:p>
              <a:pPr indent="0" lvl="0" marL="0" marR="0" rtl="0" algn="ctr">
                <a:lnSpc>
                  <a:spcPct val="158833"/>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530" name="Google Shape;530;p25"/>
          <p:cNvGrpSpPr/>
          <p:nvPr/>
        </p:nvGrpSpPr>
        <p:grpSpPr>
          <a:xfrm>
            <a:off x="158472" y="2145440"/>
            <a:ext cx="2539663" cy="1664329"/>
            <a:chOff x="0" y="-57150"/>
            <a:chExt cx="668882" cy="438342"/>
          </a:xfrm>
        </p:grpSpPr>
        <p:sp>
          <p:nvSpPr>
            <p:cNvPr id="531" name="Google Shape;531;p25"/>
            <p:cNvSpPr/>
            <p:nvPr/>
          </p:nvSpPr>
          <p:spPr>
            <a:xfrm>
              <a:off x="0" y="0"/>
              <a:ext cx="668882" cy="381192"/>
            </a:xfrm>
            <a:custGeom>
              <a:rect b="b" l="l" r="r" t="t"/>
              <a:pathLst>
                <a:path extrusionOk="0" h="381192" w="668882">
                  <a:moveTo>
                    <a:pt x="0" y="0"/>
                  </a:moveTo>
                  <a:lnTo>
                    <a:pt x="668882" y="0"/>
                  </a:lnTo>
                  <a:lnTo>
                    <a:pt x="668882" y="381192"/>
                  </a:lnTo>
                  <a:lnTo>
                    <a:pt x="0" y="381192"/>
                  </a:lnTo>
                  <a:close/>
                </a:path>
              </a:pathLst>
            </a:custGeom>
            <a:solidFill>
              <a:srgbClr val="1A1A1A"/>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32" name="Google Shape;532;p25"/>
            <p:cNvSpPr txBox="1"/>
            <p:nvPr/>
          </p:nvSpPr>
          <p:spPr>
            <a:xfrm>
              <a:off x="0" y="-57150"/>
              <a:ext cx="668882" cy="438342"/>
            </a:xfrm>
            <a:prstGeom prst="rect">
              <a:avLst/>
            </a:prstGeom>
            <a:noFill/>
            <a:ln>
              <a:noFill/>
            </a:ln>
          </p:spPr>
          <p:txBody>
            <a:bodyPr anchorCtr="0" anchor="ctr" bIns="50800" lIns="50800" spcFirstLastPara="1" rIns="50800" wrap="square" tIns="50800">
              <a:noAutofit/>
            </a:bodyPr>
            <a:lstStyle/>
            <a:p>
              <a:pPr indent="0" lvl="0" marL="0" marR="0" rtl="0" algn="ctr">
                <a:lnSpc>
                  <a:spcPct val="138007"/>
                </a:lnSpc>
                <a:spcBef>
                  <a:spcPts val="0"/>
                </a:spcBef>
                <a:spcAft>
                  <a:spcPts val="0"/>
                </a:spcAft>
                <a:buNone/>
              </a:pPr>
              <a:r>
                <a:rPr lang="en-US" sz="2981">
                  <a:solidFill>
                    <a:srgbClr val="FFFFFF"/>
                  </a:solidFill>
                  <a:latin typeface="Oswald"/>
                  <a:ea typeface="Oswald"/>
                  <a:cs typeface="Oswald"/>
                  <a:sym typeface="Oswald"/>
                </a:rPr>
                <a:t>Firewall-Proxy</a:t>
              </a:r>
              <a:endParaRPr/>
            </a:p>
          </p:txBody>
        </p:sp>
      </p:grpSp>
      <p:sp>
        <p:nvSpPr>
          <p:cNvPr id="533" name="Google Shape;533;p25"/>
          <p:cNvSpPr/>
          <p:nvPr/>
        </p:nvSpPr>
        <p:spPr>
          <a:xfrm>
            <a:off x="2961438" y="2606834"/>
            <a:ext cx="12711280" cy="6895869"/>
          </a:xfrm>
          <a:custGeom>
            <a:rect b="b" l="l" r="r" t="t"/>
            <a:pathLst>
              <a:path extrusionOk="0" h="6895869" w="12711280">
                <a:moveTo>
                  <a:pt x="0" y="0"/>
                </a:moveTo>
                <a:lnTo>
                  <a:pt x="12711280" y="0"/>
                </a:lnTo>
                <a:lnTo>
                  <a:pt x="12711280" y="6895869"/>
                </a:lnTo>
                <a:lnTo>
                  <a:pt x="0" y="6895869"/>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34" name="Google Shape;534;p25"/>
          <p:cNvSpPr txBox="1"/>
          <p:nvPr/>
        </p:nvSpPr>
        <p:spPr>
          <a:xfrm>
            <a:off x="4206600" y="452621"/>
            <a:ext cx="9244422" cy="1037858"/>
          </a:xfrm>
          <a:prstGeom prst="rect">
            <a:avLst/>
          </a:prstGeom>
          <a:noFill/>
          <a:ln>
            <a:noFill/>
          </a:ln>
        </p:spPr>
        <p:txBody>
          <a:bodyPr anchorCtr="0" anchor="t" bIns="0" lIns="0" spcFirstLastPara="1" rIns="0" wrap="square" tIns="0">
            <a:spAutoFit/>
          </a:bodyPr>
          <a:lstStyle/>
          <a:p>
            <a:pPr indent="0" lvl="0" marL="0" marR="0" rtl="0" algn="ctr">
              <a:lnSpc>
                <a:spcPct val="137992"/>
              </a:lnSpc>
              <a:spcBef>
                <a:spcPts val="0"/>
              </a:spcBef>
              <a:spcAft>
                <a:spcPts val="0"/>
              </a:spcAft>
              <a:buNone/>
            </a:pPr>
            <a:r>
              <a:rPr lang="en-US" sz="6096">
                <a:solidFill>
                  <a:srgbClr val="FFFFFF"/>
                </a:solidFill>
                <a:latin typeface="Oswald"/>
                <a:ea typeface="Oswald"/>
                <a:cs typeface="Oswald"/>
                <a:sym typeface="Oswald"/>
              </a:rPr>
              <a:t>TRIỂN KHAI</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D9D9"/>
        </a:solidFill>
      </p:bgPr>
    </p:bg>
    <p:spTree>
      <p:nvGrpSpPr>
        <p:cNvPr id="538" name="Shape 538"/>
        <p:cNvGrpSpPr/>
        <p:nvPr/>
      </p:nvGrpSpPr>
      <p:grpSpPr>
        <a:xfrm>
          <a:off x="0" y="0"/>
          <a:ext cx="0" cy="0"/>
          <a:chOff x="0" y="0"/>
          <a:chExt cx="0" cy="0"/>
        </a:xfrm>
      </p:grpSpPr>
      <p:grpSp>
        <p:nvGrpSpPr>
          <p:cNvPr id="539" name="Google Shape;539;p26"/>
          <p:cNvGrpSpPr/>
          <p:nvPr/>
        </p:nvGrpSpPr>
        <p:grpSpPr>
          <a:xfrm>
            <a:off x="0" y="-72331"/>
            <a:ext cx="18288000" cy="1963757"/>
            <a:chOff x="0" y="-19050"/>
            <a:chExt cx="4816593" cy="517203"/>
          </a:xfrm>
        </p:grpSpPr>
        <p:sp>
          <p:nvSpPr>
            <p:cNvPr id="540" name="Google Shape;540;p26"/>
            <p:cNvSpPr/>
            <p:nvPr/>
          </p:nvSpPr>
          <p:spPr>
            <a:xfrm>
              <a:off x="0" y="0"/>
              <a:ext cx="4816592" cy="498153"/>
            </a:xfrm>
            <a:custGeom>
              <a:rect b="b" l="l" r="r" t="t"/>
              <a:pathLst>
                <a:path extrusionOk="0" h="498153" w="4816592">
                  <a:moveTo>
                    <a:pt x="0" y="0"/>
                  </a:moveTo>
                  <a:lnTo>
                    <a:pt x="4816592" y="0"/>
                  </a:lnTo>
                  <a:lnTo>
                    <a:pt x="4816592" y="498153"/>
                  </a:lnTo>
                  <a:lnTo>
                    <a:pt x="0" y="498153"/>
                  </a:lnTo>
                  <a:close/>
                </a:path>
              </a:pathLst>
            </a:custGeom>
            <a:solidFill>
              <a:srgbClr val="776F6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41" name="Google Shape;541;p26"/>
            <p:cNvSpPr txBox="1"/>
            <p:nvPr/>
          </p:nvSpPr>
          <p:spPr>
            <a:xfrm>
              <a:off x="0" y="-19050"/>
              <a:ext cx="4816593" cy="517203"/>
            </a:xfrm>
            <a:prstGeom prst="rect">
              <a:avLst/>
            </a:prstGeom>
            <a:noFill/>
            <a:ln>
              <a:noFill/>
            </a:ln>
          </p:spPr>
          <p:txBody>
            <a:bodyPr anchorCtr="0" anchor="ctr" bIns="50800" lIns="50800" spcFirstLastPara="1" rIns="50800" wrap="square" tIns="50800">
              <a:noAutofit/>
            </a:bodyPr>
            <a:lstStyle/>
            <a:p>
              <a:pPr indent="0" lvl="0" marL="0" marR="0" rtl="0" algn="ctr">
                <a:lnSpc>
                  <a:spcPct val="158833"/>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542" name="Google Shape;542;p26"/>
          <p:cNvSpPr/>
          <p:nvPr/>
        </p:nvSpPr>
        <p:spPr>
          <a:xfrm>
            <a:off x="13451022" y="-4729397"/>
            <a:ext cx="7616557" cy="7815497"/>
          </a:xfrm>
          <a:custGeom>
            <a:rect b="b" l="l" r="r" t="t"/>
            <a:pathLst>
              <a:path extrusionOk="0" h="7815497" w="7616557">
                <a:moveTo>
                  <a:pt x="0" y="0"/>
                </a:moveTo>
                <a:lnTo>
                  <a:pt x="7616556" y="0"/>
                </a:lnTo>
                <a:lnTo>
                  <a:pt x="7616556" y="7815497"/>
                </a:lnTo>
                <a:lnTo>
                  <a:pt x="0" y="7815497"/>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43" name="Google Shape;543;p26"/>
          <p:cNvSpPr/>
          <p:nvPr/>
        </p:nvSpPr>
        <p:spPr>
          <a:xfrm>
            <a:off x="-2851369" y="-3442596"/>
            <a:ext cx="6709932" cy="6885191"/>
          </a:xfrm>
          <a:custGeom>
            <a:rect b="b" l="l" r="r" t="t"/>
            <a:pathLst>
              <a:path extrusionOk="0" h="6885191" w="6709932">
                <a:moveTo>
                  <a:pt x="0" y="0"/>
                </a:moveTo>
                <a:lnTo>
                  <a:pt x="6709932" y="0"/>
                </a:lnTo>
                <a:lnTo>
                  <a:pt x="6709932" y="6885192"/>
                </a:lnTo>
                <a:lnTo>
                  <a:pt x="0" y="6885192"/>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544" name="Google Shape;544;p26"/>
          <p:cNvGrpSpPr/>
          <p:nvPr/>
        </p:nvGrpSpPr>
        <p:grpSpPr>
          <a:xfrm>
            <a:off x="2072958" y="1815876"/>
            <a:ext cx="14602500" cy="8986231"/>
            <a:chOff x="0" y="-19050"/>
            <a:chExt cx="3682019" cy="2265877"/>
          </a:xfrm>
        </p:grpSpPr>
        <p:sp>
          <p:nvSpPr>
            <p:cNvPr id="545" name="Google Shape;545;p26"/>
            <p:cNvSpPr/>
            <p:nvPr/>
          </p:nvSpPr>
          <p:spPr>
            <a:xfrm>
              <a:off x="0" y="0"/>
              <a:ext cx="3682019" cy="2246827"/>
            </a:xfrm>
            <a:custGeom>
              <a:rect b="b" l="l" r="r" t="t"/>
              <a:pathLst>
                <a:path extrusionOk="0" h="2246827" w="3682019">
                  <a:moveTo>
                    <a:pt x="3682019" y="0"/>
                  </a:moveTo>
                  <a:lnTo>
                    <a:pt x="0" y="0"/>
                  </a:lnTo>
                  <a:lnTo>
                    <a:pt x="0" y="2058867"/>
                  </a:lnTo>
                  <a:lnTo>
                    <a:pt x="157480" y="2058867"/>
                  </a:lnTo>
                  <a:lnTo>
                    <a:pt x="157480" y="2246827"/>
                  </a:lnTo>
                  <a:lnTo>
                    <a:pt x="463550" y="2058867"/>
                  </a:lnTo>
                  <a:lnTo>
                    <a:pt x="3682019" y="2058867"/>
                  </a:lnTo>
                  <a:lnTo>
                    <a:pt x="3682019" y="0"/>
                  </a:lnTo>
                  <a:close/>
                </a:path>
              </a:pathLst>
            </a:custGeom>
            <a:gradFill>
              <a:gsLst>
                <a:gs pos="0">
                  <a:srgbClr val="A6A6A6"/>
                </a:gs>
                <a:gs pos="100000">
                  <a:srgbClr val="FFFFFF"/>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46" name="Google Shape;546;p26"/>
            <p:cNvSpPr txBox="1"/>
            <p:nvPr/>
          </p:nvSpPr>
          <p:spPr>
            <a:xfrm>
              <a:off x="0" y="-19050"/>
              <a:ext cx="3682019" cy="2075377"/>
            </a:xfrm>
            <a:prstGeom prst="rect">
              <a:avLst/>
            </a:prstGeom>
            <a:noFill/>
            <a:ln>
              <a:noFill/>
            </a:ln>
          </p:spPr>
          <p:txBody>
            <a:bodyPr anchorCtr="0" anchor="ctr" bIns="50800" lIns="50800" spcFirstLastPara="1" rIns="50800" wrap="square" tIns="50800">
              <a:noAutofit/>
            </a:bodyPr>
            <a:lstStyle/>
            <a:p>
              <a:pPr indent="0" lvl="0" marL="0" marR="0" rtl="0" algn="ctr">
                <a:lnSpc>
                  <a:spcPct val="158833"/>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547" name="Google Shape;547;p26"/>
          <p:cNvGrpSpPr/>
          <p:nvPr/>
        </p:nvGrpSpPr>
        <p:grpSpPr>
          <a:xfrm>
            <a:off x="158472" y="2145440"/>
            <a:ext cx="2539663" cy="1664329"/>
            <a:chOff x="0" y="-57150"/>
            <a:chExt cx="668882" cy="438342"/>
          </a:xfrm>
        </p:grpSpPr>
        <p:sp>
          <p:nvSpPr>
            <p:cNvPr id="548" name="Google Shape;548;p26"/>
            <p:cNvSpPr/>
            <p:nvPr/>
          </p:nvSpPr>
          <p:spPr>
            <a:xfrm>
              <a:off x="0" y="0"/>
              <a:ext cx="668882" cy="381192"/>
            </a:xfrm>
            <a:custGeom>
              <a:rect b="b" l="l" r="r" t="t"/>
              <a:pathLst>
                <a:path extrusionOk="0" h="381192" w="668882">
                  <a:moveTo>
                    <a:pt x="0" y="0"/>
                  </a:moveTo>
                  <a:lnTo>
                    <a:pt x="668882" y="0"/>
                  </a:lnTo>
                  <a:lnTo>
                    <a:pt x="668882" y="381192"/>
                  </a:lnTo>
                  <a:lnTo>
                    <a:pt x="0" y="381192"/>
                  </a:lnTo>
                  <a:close/>
                </a:path>
              </a:pathLst>
            </a:custGeom>
            <a:solidFill>
              <a:srgbClr val="1A1A1A"/>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49" name="Google Shape;549;p26"/>
            <p:cNvSpPr txBox="1"/>
            <p:nvPr/>
          </p:nvSpPr>
          <p:spPr>
            <a:xfrm>
              <a:off x="0" y="-57150"/>
              <a:ext cx="668882" cy="438342"/>
            </a:xfrm>
            <a:prstGeom prst="rect">
              <a:avLst/>
            </a:prstGeom>
            <a:noFill/>
            <a:ln>
              <a:noFill/>
            </a:ln>
          </p:spPr>
          <p:txBody>
            <a:bodyPr anchorCtr="0" anchor="ctr" bIns="50800" lIns="50800" spcFirstLastPara="1" rIns="50800" wrap="square" tIns="50800">
              <a:noAutofit/>
            </a:bodyPr>
            <a:lstStyle/>
            <a:p>
              <a:pPr indent="0" lvl="0" marL="0" marR="0" rtl="0" algn="ctr">
                <a:lnSpc>
                  <a:spcPct val="138007"/>
                </a:lnSpc>
                <a:spcBef>
                  <a:spcPts val="0"/>
                </a:spcBef>
                <a:spcAft>
                  <a:spcPts val="0"/>
                </a:spcAft>
                <a:buNone/>
              </a:pPr>
              <a:r>
                <a:rPr lang="en-US" sz="2981">
                  <a:solidFill>
                    <a:srgbClr val="FFFFFF"/>
                  </a:solidFill>
                  <a:latin typeface="Oswald"/>
                  <a:ea typeface="Oswald"/>
                  <a:cs typeface="Oswald"/>
                  <a:sym typeface="Oswald"/>
                </a:rPr>
                <a:t>Caching - Proxy</a:t>
              </a:r>
              <a:endParaRPr/>
            </a:p>
          </p:txBody>
        </p:sp>
      </p:grpSp>
      <p:sp>
        <p:nvSpPr>
          <p:cNvPr id="550" name="Google Shape;550;p26"/>
          <p:cNvSpPr/>
          <p:nvPr/>
        </p:nvSpPr>
        <p:spPr>
          <a:xfrm>
            <a:off x="2894290" y="2740256"/>
            <a:ext cx="7823327" cy="4806488"/>
          </a:xfrm>
          <a:custGeom>
            <a:rect b="b" l="l" r="r" t="t"/>
            <a:pathLst>
              <a:path extrusionOk="0" h="4806488" w="7823327">
                <a:moveTo>
                  <a:pt x="0" y="0"/>
                </a:moveTo>
                <a:lnTo>
                  <a:pt x="7823326" y="0"/>
                </a:lnTo>
                <a:lnTo>
                  <a:pt x="7823326" y="4806488"/>
                </a:lnTo>
                <a:lnTo>
                  <a:pt x="0" y="4806488"/>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51" name="Google Shape;551;p26"/>
          <p:cNvSpPr/>
          <p:nvPr/>
        </p:nvSpPr>
        <p:spPr>
          <a:xfrm>
            <a:off x="2894290" y="8365894"/>
            <a:ext cx="12206497" cy="1509506"/>
          </a:xfrm>
          <a:custGeom>
            <a:rect b="b" l="l" r="r" t="t"/>
            <a:pathLst>
              <a:path extrusionOk="0" h="1509506" w="12206497">
                <a:moveTo>
                  <a:pt x="0" y="0"/>
                </a:moveTo>
                <a:lnTo>
                  <a:pt x="12206497" y="0"/>
                </a:lnTo>
                <a:lnTo>
                  <a:pt x="12206497" y="1509506"/>
                </a:lnTo>
                <a:lnTo>
                  <a:pt x="0" y="1509506"/>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52" name="Google Shape;552;p26"/>
          <p:cNvSpPr txBox="1"/>
          <p:nvPr/>
        </p:nvSpPr>
        <p:spPr>
          <a:xfrm>
            <a:off x="4521789" y="369634"/>
            <a:ext cx="9244422" cy="1037858"/>
          </a:xfrm>
          <a:prstGeom prst="rect">
            <a:avLst/>
          </a:prstGeom>
          <a:noFill/>
          <a:ln>
            <a:noFill/>
          </a:ln>
        </p:spPr>
        <p:txBody>
          <a:bodyPr anchorCtr="0" anchor="t" bIns="0" lIns="0" spcFirstLastPara="1" rIns="0" wrap="square" tIns="0">
            <a:spAutoFit/>
          </a:bodyPr>
          <a:lstStyle/>
          <a:p>
            <a:pPr indent="0" lvl="0" marL="0" marR="0" rtl="0" algn="ctr">
              <a:lnSpc>
                <a:spcPct val="137992"/>
              </a:lnSpc>
              <a:spcBef>
                <a:spcPts val="0"/>
              </a:spcBef>
              <a:spcAft>
                <a:spcPts val="0"/>
              </a:spcAft>
              <a:buNone/>
            </a:pPr>
            <a:r>
              <a:rPr b="1" lang="en-US" sz="6096">
                <a:solidFill>
                  <a:srgbClr val="FFFFFF"/>
                </a:solidFill>
                <a:latin typeface="Oswald"/>
                <a:ea typeface="Oswald"/>
                <a:cs typeface="Oswald"/>
                <a:sym typeface="Oswald"/>
              </a:rPr>
              <a:t>KẾT QUẢ-PROXY</a:t>
            </a:r>
            <a:endParaRPr/>
          </a:p>
        </p:txBody>
      </p:sp>
      <p:sp>
        <p:nvSpPr>
          <p:cNvPr id="553" name="Google Shape;553;p26"/>
          <p:cNvSpPr txBox="1"/>
          <p:nvPr/>
        </p:nvSpPr>
        <p:spPr>
          <a:xfrm>
            <a:off x="2894290" y="2048423"/>
            <a:ext cx="11782877" cy="514350"/>
          </a:xfrm>
          <a:prstGeom prst="rect">
            <a:avLst/>
          </a:prstGeom>
          <a:noFill/>
          <a:ln>
            <a:noFill/>
          </a:ln>
        </p:spPr>
        <p:txBody>
          <a:bodyPr anchorCtr="0" anchor="t" bIns="0" lIns="0" spcFirstLastPara="1" rIns="0" wrap="square" tIns="0">
            <a:spAutoFit/>
          </a:bodyPr>
          <a:lstStyle/>
          <a:p>
            <a:pPr indent="-323851" lvl="1" marL="647702" marR="0" rtl="0" algn="l">
              <a:lnSpc>
                <a:spcPct val="140000"/>
              </a:lnSpc>
              <a:spcBef>
                <a:spcPts val="0"/>
              </a:spcBef>
              <a:spcAft>
                <a:spcPts val="0"/>
              </a:spcAft>
              <a:buClr>
                <a:srgbClr val="000000"/>
              </a:buClr>
              <a:buSzPts val="3000"/>
              <a:buFont typeface="Arial"/>
              <a:buChar char="•"/>
            </a:pPr>
            <a:r>
              <a:rPr b="0" i="0" lang="en-US" sz="3000" u="none" cap="none" strike="noStrike">
                <a:solidFill>
                  <a:srgbClr val="000000"/>
                </a:solidFill>
                <a:latin typeface="Arial"/>
                <a:ea typeface="Arial"/>
                <a:cs typeface="Arial"/>
                <a:sym typeface="Arial"/>
              </a:rPr>
              <a:t>Dựng cấu trúc cache trên squid để cache file .deb và .tar</a:t>
            </a:r>
            <a:endParaRPr/>
          </a:p>
        </p:txBody>
      </p:sp>
      <p:sp>
        <p:nvSpPr>
          <p:cNvPr id="554" name="Google Shape;554;p26"/>
          <p:cNvSpPr txBox="1"/>
          <p:nvPr/>
        </p:nvSpPr>
        <p:spPr>
          <a:xfrm>
            <a:off x="2894290" y="7670569"/>
            <a:ext cx="12767610" cy="514350"/>
          </a:xfrm>
          <a:prstGeom prst="rect">
            <a:avLst/>
          </a:prstGeom>
          <a:noFill/>
          <a:ln>
            <a:noFill/>
          </a:ln>
        </p:spPr>
        <p:txBody>
          <a:bodyPr anchorCtr="0" anchor="t" bIns="0" lIns="0" spcFirstLastPara="1" rIns="0" wrap="square" tIns="0">
            <a:spAutoFit/>
          </a:bodyPr>
          <a:lstStyle/>
          <a:p>
            <a:pPr indent="-323851" lvl="1" marL="647702" marR="0" rtl="0" algn="l">
              <a:lnSpc>
                <a:spcPct val="140000"/>
              </a:lnSpc>
              <a:spcBef>
                <a:spcPts val="0"/>
              </a:spcBef>
              <a:spcAft>
                <a:spcPts val="0"/>
              </a:spcAft>
              <a:buClr>
                <a:srgbClr val="000000"/>
              </a:buClr>
              <a:buSzPts val="3000"/>
              <a:buFont typeface="Arial"/>
              <a:buChar char="•"/>
            </a:pPr>
            <a:r>
              <a:rPr b="0" i="0" lang="en-US" sz="3000" u="none" cap="none" strike="noStrike">
                <a:solidFill>
                  <a:srgbClr val="000000"/>
                </a:solidFill>
                <a:latin typeface="Arial"/>
                <a:ea typeface="Arial"/>
                <a:cs typeface="Arial"/>
                <a:sym typeface="Arial"/>
              </a:rPr>
              <a:t>Điều hướng caching  các url được tải bằng </a:t>
            </a:r>
            <a:r>
              <a:rPr b="1" i="0" lang="en-US" sz="3000" u="none" cap="none" strike="noStrike">
                <a:solidFill>
                  <a:srgbClr val="000000"/>
                </a:solidFill>
                <a:latin typeface="Arial"/>
                <a:ea typeface="Arial"/>
                <a:cs typeface="Arial"/>
                <a:sym typeface="Arial"/>
              </a:rPr>
              <a:t>apt</a:t>
            </a:r>
            <a:r>
              <a:rPr b="0" i="0" lang="en-US" sz="3000" u="none" cap="none" strike="noStrike">
                <a:solidFill>
                  <a:srgbClr val="000000"/>
                </a:solidFill>
                <a:latin typeface="Arial"/>
                <a:ea typeface="Arial"/>
                <a:cs typeface="Arial"/>
                <a:sym typeface="Arial"/>
              </a:rPr>
              <a:t> qua </a:t>
            </a:r>
            <a:r>
              <a:rPr b="1" i="0" lang="en-US" sz="3000" u="none" cap="none" strike="noStrike">
                <a:solidFill>
                  <a:srgbClr val="000000"/>
                </a:solidFill>
                <a:latin typeface="Arial"/>
                <a:ea typeface="Arial"/>
                <a:cs typeface="Arial"/>
                <a:sym typeface="Arial"/>
              </a:rPr>
              <a:t>proxy</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D9D9"/>
        </a:solidFill>
      </p:bgPr>
    </p:bg>
    <p:spTree>
      <p:nvGrpSpPr>
        <p:cNvPr id="558" name="Shape 558"/>
        <p:cNvGrpSpPr/>
        <p:nvPr/>
      </p:nvGrpSpPr>
      <p:grpSpPr>
        <a:xfrm>
          <a:off x="0" y="0"/>
          <a:ext cx="0" cy="0"/>
          <a:chOff x="0" y="0"/>
          <a:chExt cx="0" cy="0"/>
        </a:xfrm>
      </p:grpSpPr>
      <p:grpSp>
        <p:nvGrpSpPr>
          <p:cNvPr id="559" name="Google Shape;559;p27"/>
          <p:cNvGrpSpPr/>
          <p:nvPr/>
        </p:nvGrpSpPr>
        <p:grpSpPr>
          <a:xfrm>
            <a:off x="-111092" y="149853"/>
            <a:ext cx="18288000" cy="1963757"/>
            <a:chOff x="0" y="-19050"/>
            <a:chExt cx="4816593" cy="517203"/>
          </a:xfrm>
        </p:grpSpPr>
        <p:sp>
          <p:nvSpPr>
            <p:cNvPr id="560" name="Google Shape;560;p27"/>
            <p:cNvSpPr/>
            <p:nvPr/>
          </p:nvSpPr>
          <p:spPr>
            <a:xfrm>
              <a:off x="0" y="0"/>
              <a:ext cx="4816592" cy="498153"/>
            </a:xfrm>
            <a:custGeom>
              <a:rect b="b" l="l" r="r" t="t"/>
              <a:pathLst>
                <a:path extrusionOk="0" h="498153" w="4816592">
                  <a:moveTo>
                    <a:pt x="0" y="0"/>
                  </a:moveTo>
                  <a:lnTo>
                    <a:pt x="4816592" y="0"/>
                  </a:lnTo>
                  <a:lnTo>
                    <a:pt x="4816592" y="498153"/>
                  </a:lnTo>
                  <a:lnTo>
                    <a:pt x="0" y="498153"/>
                  </a:lnTo>
                  <a:close/>
                </a:path>
              </a:pathLst>
            </a:custGeom>
            <a:solidFill>
              <a:srgbClr val="776F6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61" name="Google Shape;561;p27"/>
            <p:cNvSpPr txBox="1"/>
            <p:nvPr/>
          </p:nvSpPr>
          <p:spPr>
            <a:xfrm>
              <a:off x="0" y="-19050"/>
              <a:ext cx="4816593" cy="517203"/>
            </a:xfrm>
            <a:prstGeom prst="rect">
              <a:avLst/>
            </a:prstGeom>
            <a:noFill/>
            <a:ln>
              <a:noFill/>
            </a:ln>
          </p:spPr>
          <p:txBody>
            <a:bodyPr anchorCtr="0" anchor="ctr" bIns="50800" lIns="50800" spcFirstLastPara="1" rIns="50800" wrap="square" tIns="50800">
              <a:noAutofit/>
            </a:bodyPr>
            <a:lstStyle/>
            <a:p>
              <a:pPr indent="0" lvl="0" marL="0" marR="0" rtl="0" algn="ctr">
                <a:lnSpc>
                  <a:spcPct val="158833"/>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562" name="Google Shape;562;p27"/>
          <p:cNvSpPr/>
          <p:nvPr/>
        </p:nvSpPr>
        <p:spPr>
          <a:xfrm>
            <a:off x="13339929" y="-4507212"/>
            <a:ext cx="7616557" cy="7815497"/>
          </a:xfrm>
          <a:custGeom>
            <a:rect b="b" l="l" r="r" t="t"/>
            <a:pathLst>
              <a:path extrusionOk="0" h="7815497" w="7616557">
                <a:moveTo>
                  <a:pt x="0" y="0"/>
                </a:moveTo>
                <a:lnTo>
                  <a:pt x="7616557" y="0"/>
                </a:lnTo>
                <a:lnTo>
                  <a:pt x="7616557" y="7815496"/>
                </a:lnTo>
                <a:lnTo>
                  <a:pt x="0" y="7815496"/>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63" name="Google Shape;563;p27"/>
          <p:cNvSpPr/>
          <p:nvPr/>
        </p:nvSpPr>
        <p:spPr>
          <a:xfrm>
            <a:off x="-2962461" y="-3220411"/>
            <a:ext cx="6709932" cy="6885191"/>
          </a:xfrm>
          <a:custGeom>
            <a:rect b="b" l="l" r="r" t="t"/>
            <a:pathLst>
              <a:path extrusionOk="0" h="6885191" w="6709932">
                <a:moveTo>
                  <a:pt x="0" y="0"/>
                </a:moveTo>
                <a:lnTo>
                  <a:pt x="6709932" y="0"/>
                </a:lnTo>
                <a:lnTo>
                  <a:pt x="6709932" y="6885191"/>
                </a:lnTo>
                <a:lnTo>
                  <a:pt x="0" y="6885191"/>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564" name="Google Shape;564;p27"/>
          <p:cNvGrpSpPr/>
          <p:nvPr/>
        </p:nvGrpSpPr>
        <p:grpSpPr>
          <a:xfrm>
            <a:off x="1731658" y="1868004"/>
            <a:ext cx="14602500" cy="8986231"/>
            <a:chOff x="0" y="-19050"/>
            <a:chExt cx="3682019" cy="2265877"/>
          </a:xfrm>
        </p:grpSpPr>
        <p:sp>
          <p:nvSpPr>
            <p:cNvPr id="565" name="Google Shape;565;p27"/>
            <p:cNvSpPr/>
            <p:nvPr/>
          </p:nvSpPr>
          <p:spPr>
            <a:xfrm>
              <a:off x="0" y="0"/>
              <a:ext cx="3682019" cy="2246827"/>
            </a:xfrm>
            <a:custGeom>
              <a:rect b="b" l="l" r="r" t="t"/>
              <a:pathLst>
                <a:path extrusionOk="0" h="2246827" w="3682019">
                  <a:moveTo>
                    <a:pt x="3682019" y="0"/>
                  </a:moveTo>
                  <a:lnTo>
                    <a:pt x="0" y="0"/>
                  </a:lnTo>
                  <a:lnTo>
                    <a:pt x="0" y="2058867"/>
                  </a:lnTo>
                  <a:lnTo>
                    <a:pt x="157480" y="2058867"/>
                  </a:lnTo>
                  <a:lnTo>
                    <a:pt x="157480" y="2246827"/>
                  </a:lnTo>
                  <a:lnTo>
                    <a:pt x="463550" y="2058867"/>
                  </a:lnTo>
                  <a:lnTo>
                    <a:pt x="3682019" y="2058867"/>
                  </a:lnTo>
                  <a:lnTo>
                    <a:pt x="3682019" y="0"/>
                  </a:lnTo>
                  <a:close/>
                </a:path>
              </a:pathLst>
            </a:custGeom>
            <a:gradFill>
              <a:gsLst>
                <a:gs pos="0">
                  <a:srgbClr val="A6A6A6"/>
                </a:gs>
                <a:gs pos="100000">
                  <a:srgbClr val="FFFFFF"/>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66" name="Google Shape;566;p27"/>
            <p:cNvSpPr txBox="1"/>
            <p:nvPr/>
          </p:nvSpPr>
          <p:spPr>
            <a:xfrm>
              <a:off x="0" y="-19050"/>
              <a:ext cx="3682019" cy="2075377"/>
            </a:xfrm>
            <a:prstGeom prst="rect">
              <a:avLst/>
            </a:prstGeom>
            <a:noFill/>
            <a:ln>
              <a:noFill/>
            </a:ln>
          </p:spPr>
          <p:txBody>
            <a:bodyPr anchorCtr="0" anchor="ctr" bIns="50800" lIns="50800" spcFirstLastPara="1" rIns="50800" wrap="square" tIns="50800">
              <a:noAutofit/>
            </a:bodyPr>
            <a:lstStyle/>
            <a:p>
              <a:pPr indent="0" lvl="0" marL="0" marR="0" rtl="0" algn="ctr">
                <a:lnSpc>
                  <a:spcPct val="158833"/>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567" name="Google Shape;567;p27"/>
          <p:cNvGrpSpPr/>
          <p:nvPr/>
        </p:nvGrpSpPr>
        <p:grpSpPr>
          <a:xfrm>
            <a:off x="47379" y="2367624"/>
            <a:ext cx="2539663" cy="1664329"/>
            <a:chOff x="0" y="-57150"/>
            <a:chExt cx="668882" cy="438342"/>
          </a:xfrm>
        </p:grpSpPr>
        <p:sp>
          <p:nvSpPr>
            <p:cNvPr id="568" name="Google Shape;568;p27"/>
            <p:cNvSpPr/>
            <p:nvPr/>
          </p:nvSpPr>
          <p:spPr>
            <a:xfrm>
              <a:off x="0" y="0"/>
              <a:ext cx="668882" cy="381192"/>
            </a:xfrm>
            <a:custGeom>
              <a:rect b="b" l="l" r="r" t="t"/>
              <a:pathLst>
                <a:path extrusionOk="0" h="381192" w="668882">
                  <a:moveTo>
                    <a:pt x="0" y="0"/>
                  </a:moveTo>
                  <a:lnTo>
                    <a:pt x="668882" y="0"/>
                  </a:lnTo>
                  <a:lnTo>
                    <a:pt x="668882" y="381192"/>
                  </a:lnTo>
                  <a:lnTo>
                    <a:pt x="0" y="381192"/>
                  </a:lnTo>
                  <a:close/>
                </a:path>
              </a:pathLst>
            </a:custGeom>
            <a:solidFill>
              <a:srgbClr val="1A1A1A"/>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69" name="Google Shape;569;p27"/>
            <p:cNvSpPr txBox="1"/>
            <p:nvPr/>
          </p:nvSpPr>
          <p:spPr>
            <a:xfrm>
              <a:off x="0" y="-57150"/>
              <a:ext cx="668882" cy="438342"/>
            </a:xfrm>
            <a:prstGeom prst="rect">
              <a:avLst/>
            </a:prstGeom>
            <a:noFill/>
            <a:ln>
              <a:noFill/>
            </a:ln>
          </p:spPr>
          <p:txBody>
            <a:bodyPr anchorCtr="0" anchor="ctr" bIns="50800" lIns="50800" spcFirstLastPara="1" rIns="50800" wrap="square" tIns="50800">
              <a:noAutofit/>
            </a:bodyPr>
            <a:lstStyle/>
            <a:p>
              <a:pPr indent="0" lvl="0" marL="0" marR="0" rtl="0" algn="ctr">
                <a:lnSpc>
                  <a:spcPct val="138007"/>
                </a:lnSpc>
                <a:spcBef>
                  <a:spcPts val="0"/>
                </a:spcBef>
                <a:spcAft>
                  <a:spcPts val="0"/>
                </a:spcAft>
                <a:buNone/>
              </a:pPr>
              <a:r>
                <a:rPr lang="en-US" sz="2981">
                  <a:solidFill>
                    <a:srgbClr val="FFFFFF"/>
                  </a:solidFill>
                  <a:latin typeface="Oswald"/>
                  <a:ea typeface="Oswald"/>
                  <a:cs typeface="Oswald"/>
                  <a:sym typeface="Oswald"/>
                </a:rPr>
                <a:t>Caching - Proxy</a:t>
              </a:r>
              <a:endParaRPr/>
            </a:p>
          </p:txBody>
        </p:sp>
      </p:grpSp>
      <p:sp>
        <p:nvSpPr>
          <p:cNvPr id="570" name="Google Shape;570;p27"/>
          <p:cNvSpPr/>
          <p:nvPr/>
        </p:nvSpPr>
        <p:spPr>
          <a:xfrm>
            <a:off x="3222512" y="2674473"/>
            <a:ext cx="10273644" cy="3936550"/>
          </a:xfrm>
          <a:custGeom>
            <a:rect b="b" l="l" r="r" t="t"/>
            <a:pathLst>
              <a:path extrusionOk="0" h="3936550" w="10273644">
                <a:moveTo>
                  <a:pt x="0" y="0"/>
                </a:moveTo>
                <a:lnTo>
                  <a:pt x="10273645" y="0"/>
                </a:lnTo>
                <a:lnTo>
                  <a:pt x="10273645" y="3936550"/>
                </a:lnTo>
                <a:lnTo>
                  <a:pt x="0" y="3936550"/>
                </a:lnTo>
                <a:lnTo>
                  <a:pt x="0" y="0"/>
                </a:lnTo>
                <a:close/>
              </a:path>
            </a:pathLst>
          </a:custGeom>
          <a:blipFill rotWithShape="1">
            <a:blip r:embed="rId4">
              <a:alphaModFix/>
            </a:blip>
            <a:stretch>
              <a:fillRect b="0" l="0" r="-1545"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71" name="Google Shape;571;p27"/>
          <p:cNvSpPr/>
          <p:nvPr/>
        </p:nvSpPr>
        <p:spPr>
          <a:xfrm>
            <a:off x="2692619" y="7219511"/>
            <a:ext cx="10962500" cy="2610868"/>
          </a:xfrm>
          <a:custGeom>
            <a:rect b="b" l="l" r="r" t="t"/>
            <a:pathLst>
              <a:path extrusionOk="0" h="2610868" w="10962500">
                <a:moveTo>
                  <a:pt x="0" y="0"/>
                </a:moveTo>
                <a:lnTo>
                  <a:pt x="10962500" y="0"/>
                </a:lnTo>
                <a:lnTo>
                  <a:pt x="10962500" y="2610868"/>
                </a:lnTo>
                <a:lnTo>
                  <a:pt x="0" y="2610868"/>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72" name="Google Shape;572;p27"/>
          <p:cNvSpPr txBox="1"/>
          <p:nvPr/>
        </p:nvSpPr>
        <p:spPr>
          <a:xfrm>
            <a:off x="4410697" y="591818"/>
            <a:ext cx="9244422" cy="1037858"/>
          </a:xfrm>
          <a:prstGeom prst="rect">
            <a:avLst/>
          </a:prstGeom>
          <a:noFill/>
          <a:ln>
            <a:noFill/>
          </a:ln>
        </p:spPr>
        <p:txBody>
          <a:bodyPr anchorCtr="0" anchor="t" bIns="0" lIns="0" spcFirstLastPara="1" rIns="0" wrap="square" tIns="0">
            <a:spAutoFit/>
          </a:bodyPr>
          <a:lstStyle/>
          <a:p>
            <a:pPr indent="0" lvl="0" marL="0" marR="0" rtl="0" algn="ctr">
              <a:lnSpc>
                <a:spcPct val="137992"/>
              </a:lnSpc>
              <a:spcBef>
                <a:spcPts val="0"/>
              </a:spcBef>
              <a:spcAft>
                <a:spcPts val="0"/>
              </a:spcAft>
              <a:buNone/>
            </a:pPr>
            <a:r>
              <a:rPr b="1" lang="en-US" sz="6096">
                <a:solidFill>
                  <a:srgbClr val="FFFFFF"/>
                </a:solidFill>
                <a:latin typeface="Oswald"/>
                <a:ea typeface="Oswald"/>
                <a:cs typeface="Oswald"/>
                <a:sym typeface="Oswald"/>
              </a:rPr>
              <a:t>KẾT QUẢ-PROXY</a:t>
            </a:r>
            <a:endParaRPr/>
          </a:p>
        </p:txBody>
      </p:sp>
      <p:sp>
        <p:nvSpPr>
          <p:cNvPr id="573" name="Google Shape;573;p27"/>
          <p:cNvSpPr txBox="1"/>
          <p:nvPr/>
        </p:nvSpPr>
        <p:spPr>
          <a:xfrm>
            <a:off x="2587043" y="2056461"/>
            <a:ext cx="10340383" cy="51435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en-US" sz="3000">
                <a:solidFill>
                  <a:srgbClr val="000000"/>
                </a:solidFill>
                <a:latin typeface="Arial"/>
                <a:ea typeface="Arial"/>
                <a:cs typeface="Arial"/>
                <a:sym typeface="Arial"/>
              </a:rPr>
              <a:t>Kết quả trước và sau khi tải file được cache</a:t>
            </a:r>
            <a:endParaRPr/>
          </a:p>
        </p:txBody>
      </p:sp>
      <p:sp>
        <p:nvSpPr>
          <p:cNvPr id="574" name="Google Shape;574;p27"/>
          <p:cNvSpPr/>
          <p:nvPr/>
        </p:nvSpPr>
        <p:spPr>
          <a:xfrm>
            <a:off x="5191125" y="3898583"/>
            <a:ext cx="897255" cy="126682"/>
          </a:xfrm>
          <a:custGeom>
            <a:rect b="b" l="l" r="r" t="t"/>
            <a:pathLst>
              <a:path extrusionOk="0" h="168910" w="1196340">
                <a:moveTo>
                  <a:pt x="39370" y="0"/>
                </a:moveTo>
                <a:cubicBezTo>
                  <a:pt x="330200" y="6350"/>
                  <a:pt x="331470" y="15240"/>
                  <a:pt x="347980" y="19050"/>
                </a:cubicBezTo>
                <a:cubicBezTo>
                  <a:pt x="374650" y="26670"/>
                  <a:pt x="434340" y="13970"/>
                  <a:pt x="458470" y="27940"/>
                </a:cubicBezTo>
                <a:cubicBezTo>
                  <a:pt x="476250" y="38100"/>
                  <a:pt x="468630" y="63500"/>
                  <a:pt x="492760" y="76200"/>
                </a:cubicBezTo>
                <a:cubicBezTo>
                  <a:pt x="571500" y="116840"/>
                  <a:pt x="1080770" y="54610"/>
                  <a:pt x="1153160" y="66040"/>
                </a:cubicBezTo>
                <a:cubicBezTo>
                  <a:pt x="1167130" y="68580"/>
                  <a:pt x="1170940" y="68580"/>
                  <a:pt x="1177290" y="74930"/>
                </a:cubicBezTo>
                <a:cubicBezTo>
                  <a:pt x="1186180" y="81280"/>
                  <a:pt x="1195070" y="99060"/>
                  <a:pt x="1193800" y="110490"/>
                </a:cubicBezTo>
                <a:cubicBezTo>
                  <a:pt x="1193800" y="121920"/>
                  <a:pt x="1182370" y="137160"/>
                  <a:pt x="1173480" y="143510"/>
                </a:cubicBezTo>
                <a:cubicBezTo>
                  <a:pt x="1167130" y="148590"/>
                  <a:pt x="1156970" y="151130"/>
                  <a:pt x="1148080" y="148590"/>
                </a:cubicBezTo>
                <a:cubicBezTo>
                  <a:pt x="1137920" y="147320"/>
                  <a:pt x="1121410" y="135890"/>
                  <a:pt x="1116330" y="127000"/>
                </a:cubicBezTo>
                <a:cubicBezTo>
                  <a:pt x="1111250" y="119380"/>
                  <a:pt x="1109980" y="109220"/>
                  <a:pt x="1111250" y="100330"/>
                </a:cubicBezTo>
                <a:cubicBezTo>
                  <a:pt x="1113790" y="90170"/>
                  <a:pt x="1126490" y="74930"/>
                  <a:pt x="1135380" y="69850"/>
                </a:cubicBezTo>
                <a:cubicBezTo>
                  <a:pt x="1143000" y="66040"/>
                  <a:pt x="1153160" y="63500"/>
                  <a:pt x="1162050" y="67310"/>
                </a:cubicBezTo>
                <a:cubicBezTo>
                  <a:pt x="1173480" y="72390"/>
                  <a:pt x="1191260" y="92710"/>
                  <a:pt x="1193800" y="105410"/>
                </a:cubicBezTo>
                <a:cubicBezTo>
                  <a:pt x="1196340" y="114300"/>
                  <a:pt x="1192530" y="124460"/>
                  <a:pt x="1187450" y="130810"/>
                </a:cubicBezTo>
                <a:cubicBezTo>
                  <a:pt x="1179830" y="139700"/>
                  <a:pt x="1172210" y="144780"/>
                  <a:pt x="1153160" y="148590"/>
                </a:cubicBezTo>
                <a:cubicBezTo>
                  <a:pt x="1073150" y="168910"/>
                  <a:pt x="614680" y="153670"/>
                  <a:pt x="516890" y="144780"/>
                </a:cubicBezTo>
                <a:cubicBezTo>
                  <a:pt x="487680" y="142240"/>
                  <a:pt x="476250" y="143510"/>
                  <a:pt x="459740" y="135890"/>
                </a:cubicBezTo>
                <a:cubicBezTo>
                  <a:pt x="444500" y="127000"/>
                  <a:pt x="439420" y="106680"/>
                  <a:pt x="420370" y="96520"/>
                </a:cubicBezTo>
                <a:cubicBezTo>
                  <a:pt x="393700" y="81280"/>
                  <a:pt x="353060" y="76200"/>
                  <a:pt x="306070" y="71120"/>
                </a:cubicBezTo>
                <a:cubicBezTo>
                  <a:pt x="233680" y="63500"/>
                  <a:pt x="72390" y="95250"/>
                  <a:pt x="30480" y="72390"/>
                </a:cubicBezTo>
                <a:cubicBezTo>
                  <a:pt x="11430" y="63500"/>
                  <a:pt x="0" y="44450"/>
                  <a:pt x="2540" y="31750"/>
                </a:cubicBezTo>
                <a:cubicBezTo>
                  <a:pt x="3810" y="20320"/>
                  <a:pt x="39370" y="0"/>
                  <a:pt x="39370" y="0"/>
                </a:cubicBezTo>
              </a:path>
            </a:pathLst>
          </a:custGeom>
          <a:solidFill>
            <a:srgbClr val="E7191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75" name="Google Shape;575;p27"/>
          <p:cNvSpPr/>
          <p:nvPr/>
        </p:nvSpPr>
        <p:spPr>
          <a:xfrm>
            <a:off x="5066348" y="6433185"/>
            <a:ext cx="933450" cy="94297"/>
          </a:xfrm>
          <a:custGeom>
            <a:rect b="b" l="l" r="r" t="t"/>
            <a:pathLst>
              <a:path extrusionOk="0" h="125730" w="1244600">
                <a:moveTo>
                  <a:pt x="39370" y="31750"/>
                </a:moveTo>
                <a:cubicBezTo>
                  <a:pt x="1158240" y="22860"/>
                  <a:pt x="1178560" y="0"/>
                  <a:pt x="1201420" y="5080"/>
                </a:cubicBezTo>
                <a:cubicBezTo>
                  <a:pt x="1217930" y="7620"/>
                  <a:pt x="1235710" y="22860"/>
                  <a:pt x="1240790" y="35560"/>
                </a:cubicBezTo>
                <a:cubicBezTo>
                  <a:pt x="1244600" y="46990"/>
                  <a:pt x="1239520" y="64770"/>
                  <a:pt x="1231900" y="73660"/>
                </a:cubicBezTo>
                <a:cubicBezTo>
                  <a:pt x="1224280" y="82550"/>
                  <a:pt x="1206500" y="88900"/>
                  <a:pt x="1195070" y="87630"/>
                </a:cubicBezTo>
                <a:cubicBezTo>
                  <a:pt x="1183640" y="86360"/>
                  <a:pt x="1169670" y="74930"/>
                  <a:pt x="1163320" y="64770"/>
                </a:cubicBezTo>
                <a:cubicBezTo>
                  <a:pt x="1159510" y="57150"/>
                  <a:pt x="1156970" y="46990"/>
                  <a:pt x="1159510" y="39370"/>
                </a:cubicBezTo>
                <a:cubicBezTo>
                  <a:pt x="1162050" y="27940"/>
                  <a:pt x="1172210" y="12700"/>
                  <a:pt x="1183640" y="7620"/>
                </a:cubicBezTo>
                <a:cubicBezTo>
                  <a:pt x="1196340" y="3810"/>
                  <a:pt x="1224280" y="8890"/>
                  <a:pt x="1233170" y="19050"/>
                </a:cubicBezTo>
                <a:cubicBezTo>
                  <a:pt x="1240790" y="30480"/>
                  <a:pt x="1242060" y="55880"/>
                  <a:pt x="1234440" y="69850"/>
                </a:cubicBezTo>
                <a:cubicBezTo>
                  <a:pt x="1225550" y="86360"/>
                  <a:pt x="1193800" y="97790"/>
                  <a:pt x="1173480" y="104140"/>
                </a:cubicBezTo>
                <a:cubicBezTo>
                  <a:pt x="1153160" y="110490"/>
                  <a:pt x="1144270" y="109220"/>
                  <a:pt x="1112520" y="111760"/>
                </a:cubicBezTo>
                <a:cubicBezTo>
                  <a:pt x="974090" y="118110"/>
                  <a:pt x="134620" y="125730"/>
                  <a:pt x="39370" y="107950"/>
                </a:cubicBezTo>
                <a:cubicBezTo>
                  <a:pt x="24130" y="105410"/>
                  <a:pt x="20320" y="104140"/>
                  <a:pt x="13970" y="99060"/>
                </a:cubicBezTo>
                <a:cubicBezTo>
                  <a:pt x="7620" y="92710"/>
                  <a:pt x="2540" y="82550"/>
                  <a:pt x="1270" y="74930"/>
                </a:cubicBezTo>
                <a:cubicBezTo>
                  <a:pt x="0" y="66040"/>
                  <a:pt x="2540" y="54610"/>
                  <a:pt x="7620" y="48260"/>
                </a:cubicBezTo>
                <a:cubicBezTo>
                  <a:pt x="13970" y="39370"/>
                  <a:pt x="39370" y="31750"/>
                  <a:pt x="39370" y="31750"/>
                </a:cubicBezTo>
              </a:path>
            </a:pathLst>
          </a:custGeom>
          <a:solidFill>
            <a:srgbClr val="E7191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76" name="Google Shape;576;p27"/>
          <p:cNvSpPr txBox="1"/>
          <p:nvPr/>
        </p:nvSpPr>
        <p:spPr>
          <a:xfrm>
            <a:off x="2587043" y="6601021"/>
            <a:ext cx="15886594" cy="51435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en-US" sz="3000">
                <a:solidFill>
                  <a:srgbClr val="000000"/>
                </a:solidFill>
                <a:latin typeface="Arial"/>
                <a:ea typeface="Arial"/>
                <a:cs typeface="Arial"/>
                <a:sym typeface="Arial"/>
              </a:rPr>
              <a:t>Kiểm tra log thấy file đã được tải lại từ proxy thông báo TCP HIT</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D9D9"/>
        </a:solidFill>
      </p:bgPr>
    </p:bg>
    <p:spTree>
      <p:nvGrpSpPr>
        <p:cNvPr id="580" name="Shape 580"/>
        <p:cNvGrpSpPr/>
        <p:nvPr/>
      </p:nvGrpSpPr>
      <p:grpSpPr>
        <a:xfrm>
          <a:off x="0" y="0"/>
          <a:ext cx="0" cy="0"/>
          <a:chOff x="0" y="0"/>
          <a:chExt cx="0" cy="0"/>
        </a:xfrm>
      </p:grpSpPr>
      <p:grpSp>
        <p:nvGrpSpPr>
          <p:cNvPr id="581" name="Google Shape;581;p28"/>
          <p:cNvGrpSpPr/>
          <p:nvPr/>
        </p:nvGrpSpPr>
        <p:grpSpPr>
          <a:xfrm>
            <a:off x="0" y="-72331"/>
            <a:ext cx="18288000" cy="1963757"/>
            <a:chOff x="0" y="-19050"/>
            <a:chExt cx="4816593" cy="517203"/>
          </a:xfrm>
        </p:grpSpPr>
        <p:sp>
          <p:nvSpPr>
            <p:cNvPr id="582" name="Google Shape;582;p28"/>
            <p:cNvSpPr/>
            <p:nvPr/>
          </p:nvSpPr>
          <p:spPr>
            <a:xfrm>
              <a:off x="0" y="0"/>
              <a:ext cx="4816592" cy="498153"/>
            </a:xfrm>
            <a:custGeom>
              <a:rect b="b" l="l" r="r" t="t"/>
              <a:pathLst>
                <a:path extrusionOk="0" h="498153" w="4816592">
                  <a:moveTo>
                    <a:pt x="0" y="0"/>
                  </a:moveTo>
                  <a:lnTo>
                    <a:pt x="4816592" y="0"/>
                  </a:lnTo>
                  <a:lnTo>
                    <a:pt x="4816592" y="498153"/>
                  </a:lnTo>
                  <a:lnTo>
                    <a:pt x="0" y="498153"/>
                  </a:lnTo>
                  <a:close/>
                </a:path>
              </a:pathLst>
            </a:custGeom>
            <a:solidFill>
              <a:srgbClr val="776F6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83" name="Google Shape;583;p28"/>
            <p:cNvSpPr txBox="1"/>
            <p:nvPr/>
          </p:nvSpPr>
          <p:spPr>
            <a:xfrm>
              <a:off x="0" y="-19050"/>
              <a:ext cx="4816593" cy="517203"/>
            </a:xfrm>
            <a:prstGeom prst="rect">
              <a:avLst/>
            </a:prstGeom>
            <a:noFill/>
            <a:ln>
              <a:noFill/>
            </a:ln>
          </p:spPr>
          <p:txBody>
            <a:bodyPr anchorCtr="0" anchor="ctr" bIns="50800" lIns="50800" spcFirstLastPara="1" rIns="50800" wrap="square" tIns="50800">
              <a:noAutofit/>
            </a:bodyPr>
            <a:lstStyle/>
            <a:p>
              <a:pPr indent="0" lvl="0" marL="0" marR="0" rtl="0" algn="ctr">
                <a:lnSpc>
                  <a:spcPct val="158833"/>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584" name="Google Shape;584;p28"/>
          <p:cNvSpPr/>
          <p:nvPr/>
        </p:nvSpPr>
        <p:spPr>
          <a:xfrm>
            <a:off x="13451022" y="-4729397"/>
            <a:ext cx="7616557" cy="7815497"/>
          </a:xfrm>
          <a:custGeom>
            <a:rect b="b" l="l" r="r" t="t"/>
            <a:pathLst>
              <a:path extrusionOk="0" h="7815497" w="7616557">
                <a:moveTo>
                  <a:pt x="0" y="0"/>
                </a:moveTo>
                <a:lnTo>
                  <a:pt x="7616556" y="0"/>
                </a:lnTo>
                <a:lnTo>
                  <a:pt x="7616556" y="7815497"/>
                </a:lnTo>
                <a:lnTo>
                  <a:pt x="0" y="7815497"/>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85" name="Google Shape;585;p28"/>
          <p:cNvSpPr/>
          <p:nvPr/>
        </p:nvSpPr>
        <p:spPr>
          <a:xfrm>
            <a:off x="-2851369" y="-3442596"/>
            <a:ext cx="6709932" cy="6885191"/>
          </a:xfrm>
          <a:custGeom>
            <a:rect b="b" l="l" r="r" t="t"/>
            <a:pathLst>
              <a:path extrusionOk="0" h="6885191" w="6709932">
                <a:moveTo>
                  <a:pt x="0" y="0"/>
                </a:moveTo>
                <a:lnTo>
                  <a:pt x="6709932" y="0"/>
                </a:lnTo>
                <a:lnTo>
                  <a:pt x="6709932" y="6885192"/>
                </a:lnTo>
                <a:lnTo>
                  <a:pt x="0" y="6885192"/>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586" name="Google Shape;586;p28"/>
          <p:cNvGrpSpPr/>
          <p:nvPr/>
        </p:nvGrpSpPr>
        <p:grpSpPr>
          <a:xfrm>
            <a:off x="1904736" y="1815876"/>
            <a:ext cx="14602500" cy="8986231"/>
            <a:chOff x="0" y="-19050"/>
            <a:chExt cx="3682019" cy="2265877"/>
          </a:xfrm>
        </p:grpSpPr>
        <p:sp>
          <p:nvSpPr>
            <p:cNvPr id="587" name="Google Shape;587;p28"/>
            <p:cNvSpPr/>
            <p:nvPr/>
          </p:nvSpPr>
          <p:spPr>
            <a:xfrm>
              <a:off x="0" y="0"/>
              <a:ext cx="3682019" cy="2246827"/>
            </a:xfrm>
            <a:custGeom>
              <a:rect b="b" l="l" r="r" t="t"/>
              <a:pathLst>
                <a:path extrusionOk="0" h="2246827" w="3682019">
                  <a:moveTo>
                    <a:pt x="3682019" y="0"/>
                  </a:moveTo>
                  <a:lnTo>
                    <a:pt x="0" y="0"/>
                  </a:lnTo>
                  <a:lnTo>
                    <a:pt x="0" y="2058867"/>
                  </a:lnTo>
                  <a:lnTo>
                    <a:pt x="157480" y="2058867"/>
                  </a:lnTo>
                  <a:lnTo>
                    <a:pt x="157480" y="2246827"/>
                  </a:lnTo>
                  <a:lnTo>
                    <a:pt x="463550" y="2058867"/>
                  </a:lnTo>
                  <a:lnTo>
                    <a:pt x="3682019" y="2058867"/>
                  </a:lnTo>
                  <a:lnTo>
                    <a:pt x="3682019" y="0"/>
                  </a:lnTo>
                  <a:close/>
                </a:path>
              </a:pathLst>
            </a:custGeom>
            <a:gradFill>
              <a:gsLst>
                <a:gs pos="0">
                  <a:srgbClr val="A6A6A6"/>
                </a:gs>
                <a:gs pos="100000">
                  <a:srgbClr val="FFFFFF"/>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88" name="Google Shape;588;p28"/>
            <p:cNvSpPr txBox="1"/>
            <p:nvPr/>
          </p:nvSpPr>
          <p:spPr>
            <a:xfrm>
              <a:off x="0" y="-19050"/>
              <a:ext cx="3682019" cy="2075377"/>
            </a:xfrm>
            <a:prstGeom prst="rect">
              <a:avLst/>
            </a:prstGeom>
            <a:noFill/>
            <a:ln>
              <a:noFill/>
            </a:ln>
          </p:spPr>
          <p:txBody>
            <a:bodyPr anchorCtr="0" anchor="ctr" bIns="50800" lIns="50800" spcFirstLastPara="1" rIns="50800" wrap="square" tIns="50800">
              <a:noAutofit/>
            </a:bodyPr>
            <a:lstStyle/>
            <a:p>
              <a:pPr indent="0" lvl="0" marL="0" marR="0" rtl="0" algn="ctr">
                <a:lnSpc>
                  <a:spcPct val="158833"/>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589" name="Google Shape;589;p28"/>
          <p:cNvGrpSpPr/>
          <p:nvPr/>
        </p:nvGrpSpPr>
        <p:grpSpPr>
          <a:xfrm>
            <a:off x="113068" y="4419287"/>
            <a:ext cx="1831263" cy="3062607"/>
            <a:chOff x="0" y="-57150"/>
            <a:chExt cx="482308" cy="806613"/>
          </a:xfrm>
        </p:grpSpPr>
        <p:sp>
          <p:nvSpPr>
            <p:cNvPr id="590" name="Google Shape;590;p28"/>
            <p:cNvSpPr/>
            <p:nvPr/>
          </p:nvSpPr>
          <p:spPr>
            <a:xfrm>
              <a:off x="0" y="0"/>
              <a:ext cx="482308" cy="749463"/>
            </a:xfrm>
            <a:custGeom>
              <a:rect b="b" l="l" r="r" t="t"/>
              <a:pathLst>
                <a:path extrusionOk="0" h="749463" w="482308">
                  <a:moveTo>
                    <a:pt x="0" y="0"/>
                  </a:moveTo>
                  <a:lnTo>
                    <a:pt x="482308" y="0"/>
                  </a:lnTo>
                  <a:lnTo>
                    <a:pt x="482308" y="749463"/>
                  </a:lnTo>
                  <a:lnTo>
                    <a:pt x="0" y="749463"/>
                  </a:lnTo>
                  <a:close/>
                </a:path>
              </a:pathLst>
            </a:custGeom>
            <a:solidFill>
              <a:srgbClr val="1A1A1A"/>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91" name="Google Shape;591;p28"/>
            <p:cNvSpPr txBox="1"/>
            <p:nvPr/>
          </p:nvSpPr>
          <p:spPr>
            <a:xfrm>
              <a:off x="0" y="-57150"/>
              <a:ext cx="482308" cy="806613"/>
            </a:xfrm>
            <a:prstGeom prst="rect">
              <a:avLst/>
            </a:prstGeom>
            <a:noFill/>
            <a:ln>
              <a:noFill/>
            </a:ln>
          </p:spPr>
          <p:txBody>
            <a:bodyPr anchorCtr="0" anchor="ctr" bIns="50800" lIns="50800" spcFirstLastPara="1" rIns="50800" wrap="square" tIns="50800">
              <a:noAutofit/>
            </a:bodyPr>
            <a:lstStyle/>
            <a:p>
              <a:pPr indent="0" lvl="0" marL="0" marR="0" rtl="0" algn="ctr">
                <a:lnSpc>
                  <a:spcPct val="138007"/>
                </a:lnSpc>
                <a:spcBef>
                  <a:spcPts val="0"/>
                </a:spcBef>
                <a:spcAft>
                  <a:spcPts val="0"/>
                </a:spcAft>
                <a:buNone/>
              </a:pPr>
              <a:r>
                <a:rPr lang="en-US" sz="2981">
                  <a:solidFill>
                    <a:srgbClr val="FFFFFF"/>
                  </a:solidFill>
                  <a:latin typeface="Oswald"/>
                  <a:ea typeface="Oswald"/>
                  <a:cs typeface="Oswald"/>
                  <a:sym typeface="Oswald"/>
                </a:rPr>
                <a:t>Quản lý LDAP, xác minh tài khoản truy cập</a:t>
              </a:r>
              <a:endParaRPr/>
            </a:p>
          </p:txBody>
        </p:sp>
      </p:grpSp>
      <p:sp>
        <p:nvSpPr>
          <p:cNvPr id="592" name="Google Shape;592;p28"/>
          <p:cNvSpPr/>
          <p:nvPr/>
        </p:nvSpPr>
        <p:spPr>
          <a:xfrm>
            <a:off x="2147049" y="6346767"/>
            <a:ext cx="7253649" cy="3598370"/>
          </a:xfrm>
          <a:custGeom>
            <a:rect b="b" l="l" r="r" t="t"/>
            <a:pathLst>
              <a:path extrusionOk="0" h="3598370" w="7253649">
                <a:moveTo>
                  <a:pt x="0" y="0"/>
                </a:moveTo>
                <a:lnTo>
                  <a:pt x="7253649" y="0"/>
                </a:lnTo>
                <a:lnTo>
                  <a:pt x="7253649" y="3598369"/>
                </a:lnTo>
                <a:lnTo>
                  <a:pt x="0" y="3598369"/>
                </a:lnTo>
                <a:lnTo>
                  <a:pt x="0" y="0"/>
                </a:lnTo>
                <a:close/>
              </a:path>
            </a:pathLst>
          </a:custGeom>
          <a:blipFill rotWithShape="1">
            <a:blip r:embed="rId4">
              <a:alphaModFix/>
            </a:blip>
            <a:stretch>
              <a:fillRect b="-43156" l="-2098" r="0" t="-9912"/>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93" name="Google Shape;593;p28"/>
          <p:cNvSpPr/>
          <p:nvPr/>
        </p:nvSpPr>
        <p:spPr>
          <a:xfrm>
            <a:off x="2147049" y="2073781"/>
            <a:ext cx="13993902" cy="4303125"/>
          </a:xfrm>
          <a:custGeom>
            <a:rect b="b" l="l" r="r" t="t"/>
            <a:pathLst>
              <a:path extrusionOk="0" h="4303125" w="13993902">
                <a:moveTo>
                  <a:pt x="0" y="0"/>
                </a:moveTo>
                <a:lnTo>
                  <a:pt x="13993902" y="0"/>
                </a:lnTo>
                <a:lnTo>
                  <a:pt x="13993902" y="4303125"/>
                </a:lnTo>
                <a:lnTo>
                  <a:pt x="0" y="4303125"/>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94" name="Google Shape;594;p28"/>
          <p:cNvSpPr txBox="1"/>
          <p:nvPr/>
        </p:nvSpPr>
        <p:spPr>
          <a:xfrm>
            <a:off x="4206600" y="452621"/>
            <a:ext cx="9244422" cy="1037858"/>
          </a:xfrm>
          <a:prstGeom prst="rect">
            <a:avLst/>
          </a:prstGeom>
          <a:noFill/>
          <a:ln>
            <a:noFill/>
          </a:ln>
        </p:spPr>
        <p:txBody>
          <a:bodyPr anchorCtr="0" anchor="t" bIns="0" lIns="0" spcFirstLastPara="1" rIns="0" wrap="square" tIns="0">
            <a:spAutoFit/>
          </a:bodyPr>
          <a:lstStyle/>
          <a:p>
            <a:pPr indent="0" lvl="0" marL="0" marR="0" rtl="0" algn="ctr">
              <a:lnSpc>
                <a:spcPct val="137992"/>
              </a:lnSpc>
              <a:spcBef>
                <a:spcPts val="0"/>
              </a:spcBef>
              <a:spcAft>
                <a:spcPts val="0"/>
              </a:spcAft>
              <a:buNone/>
            </a:pPr>
            <a:r>
              <a:rPr b="1" lang="en-US" sz="6096">
                <a:solidFill>
                  <a:srgbClr val="FFFFFF"/>
                </a:solidFill>
                <a:latin typeface="Oswald"/>
                <a:ea typeface="Oswald"/>
                <a:cs typeface="Oswald"/>
                <a:sym typeface="Oswald"/>
              </a:rPr>
              <a:t>KẾT QUẢ-PROXY</a:t>
            </a:r>
            <a:endParaRPr/>
          </a:p>
        </p:txBody>
      </p:sp>
      <p:sp>
        <p:nvSpPr>
          <p:cNvPr id="595" name="Google Shape;595;p28"/>
          <p:cNvSpPr/>
          <p:nvPr/>
        </p:nvSpPr>
        <p:spPr>
          <a:xfrm>
            <a:off x="8984340" y="4451675"/>
            <a:ext cx="7156611" cy="5493462"/>
          </a:xfrm>
          <a:custGeom>
            <a:rect b="b" l="l" r="r" t="t"/>
            <a:pathLst>
              <a:path extrusionOk="0" h="5493462" w="7156611">
                <a:moveTo>
                  <a:pt x="0" y="0"/>
                </a:moveTo>
                <a:lnTo>
                  <a:pt x="7156611" y="0"/>
                </a:lnTo>
                <a:lnTo>
                  <a:pt x="7156611" y="5493461"/>
                </a:lnTo>
                <a:lnTo>
                  <a:pt x="0" y="5493461"/>
                </a:lnTo>
                <a:lnTo>
                  <a:pt x="0" y="0"/>
                </a:lnTo>
                <a:close/>
              </a:path>
            </a:pathLst>
          </a:custGeom>
          <a:blipFill rotWithShape="1">
            <a:blip r:embed="rId6">
              <a:alphaModFix/>
            </a:blip>
            <a:stretch>
              <a:fillRect b="-141" l="0" r="-2172" t="-141"/>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D9D9"/>
        </a:solidFill>
      </p:bgPr>
    </p:bg>
    <p:spTree>
      <p:nvGrpSpPr>
        <p:cNvPr id="599" name="Shape 599"/>
        <p:cNvGrpSpPr/>
        <p:nvPr/>
      </p:nvGrpSpPr>
      <p:grpSpPr>
        <a:xfrm>
          <a:off x="0" y="0"/>
          <a:ext cx="0" cy="0"/>
          <a:chOff x="0" y="0"/>
          <a:chExt cx="0" cy="0"/>
        </a:xfrm>
      </p:grpSpPr>
      <p:grpSp>
        <p:nvGrpSpPr>
          <p:cNvPr id="600" name="Google Shape;600;p29"/>
          <p:cNvGrpSpPr/>
          <p:nvPr/>
        </p:nvGrpSpPr>
        <p:grpSpPr>
          <a:xfrm>
            <a:off x="0" y="-72331"/>
            <a:ext cx="18288000" cy="1963757"/>
            <a:chOff x="0" y="-19050"/>
            <a:chExt cx="4816593" cy="517203"/>
          </a:xfrm>
        </p:grpSpPr>
        <p:sp>
          <p:nvSpPr>
            <p:cNvPr id="601" name="Google Shape;601;p29"/>
            <p:cNvSpPr/>
            <p:nvPr/>
          </p:nvSpPr>
          <p:spPr>
            <a:xfrm>
              <a:off x="0" y="0"/>
              <a:ext cx="4816592" cy="498153"/>
            </a:xfrm>
            <a:custGeom>
              <a:rect b="b" l="l" r="r" t="t"/>
              <a:pathLst>
                <a:path extrusionOk="0" h="498153" w="4816592">
                  <a:moveTo>
                    <a:pt x="0" y="0"/>
                  </a:moveTo>
                  <a:lnTo>
                    <a:pt x="4816592" y="0"/>
                  </a:lnTo>
                  <a:lnTo>
                    <a:pt x="4816592" y="498153"/>
                  </a:lnTo>
                  <a:lnTo>
                    <a:pt x="0" y="498153"/>
                  </a:lnTo>
                  <a:close/>
                </a:path>
              </a:pathLst>
            </a:custGeom>
            <a:solidFill>
              <a:srgbClr val="776F6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02" name="Google Shape;602;p29"/>
            <p:cNvSpPr txBox="1"/>
            <p:nvPr/>
          </p:nvSpPr>
          <p:spPr>
            <a:xfrm>
              <a:off x="0" y="-19050"/>
              <a:ext cx="4816593" cy="517203"/>
            </a:xfrm>
            <a:prstGeom prst="rect">
              <a:avLst/>
            </a:prstGeom>
            <a:noFill/>
            <a:ln>
              <a:noFill/>
            </a:ln>
          </p:spPr>
          <p:txBody>
            <a:bodyPr anchorCtr="0" anchor="ctr" bIns="50800" lIns="50800" spcFirstLastPara="1" rIns="50800" wrap="square" tIns="50800">
              <a:noAutofit/>
            </a:bodyPr>
            <a:lstStyle/>
            <a:p>
              <a:pPr indent="0" lvl="0" marL="0" marR="0" rtl="0" algn="ctr">
                <a:lnSpc>
                  <a:spcPct val="158833"/>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603" name="Google Shape;603;p29"/>
          <p:cNvSpPr/>
          <p:nvPr/>
        </p:nvSpPr>
        <p:spPr>
          <a:xfrm>
            <a:off x="13451022" y="-4729397"/>
            <a:ext cx="7616557" cy="7815497"/>
          </a:xfrm>
          <a:custGeom>
            <a:rect b="b" l="l" r="r" t="t"/>
            <a:pathLst>
              <a:path extrusionOk="0" h="7815497" w="7616557">
                <a:moveTo>
                  <a:pt x="0" y="0"/>
                </a:moveTo>
                <a:lnTo>
                  <a:pt x="7616556" y="0"/>
                </a:lnTo>
                <a:lnTo>
                  <a:pt x="7616556" y="7815497"/>
                </a:lnTo>
                <a:lnTo>
                  <a:pt x="0" y="7815497"/>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04" name="Google Shape;604;p29"/>
          <p:cNvSpPr/>
          <p:nvPr/>
        </p:nvSpPr>
        <p:spPr>
          <a:xfrm>
            <a:off x="-2851369" y="-3442596"/>
            <a:ext cx="6709932" cy="6885191"/>
          </a:xfrm>
          <a:custGeom>
            <a:rect b="b" l="l" r="r" t="t"/>
            <a:pathLst>
              <a:path extrusionOk="0" h="6885191" w="6709932">
                <a:moveTo>
                  <a:pt x="0" y="0"/>
                </a:moveTo>
                <a:lnTo>
                  <a:pt x="6709932" y="0"/>
                </a:lnTo>
                <a:lnTo>
                  <a:pt x="6709932" y="6885192"/>
                </a:lnTo>
                <a:lnTo>
                  <a:pt x="0" y="6885192"/>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605" name="Google Shape;605;p29"/>
          <p:cNvGrpSpPr/>
          <p:nvPr/>
        </p:nvGrpSpPr>
        <p:grpSpPr>
          <a:xfrm>
            <a:off x="1904736" y="1815876"/>
            <a:ext cx="14602500" cy="8986231"/>
            <a:chOff x="0" y="-19050"/>
            <a:chExt cx="3682019" cy="2265877"/>
          </a:xfrm>
        </p:grpSpPr>
        <p:sp>
          <p:nvSpPr>
            <p:cNvPr id="606" name="Google Shape;606;p29"/>
            <p:cNvSpPr/>
            <p:nvPr/>
          </p:nvSpPr>
          <p:spPr>
            <a:xfrm>
              <a:off x="0" y="0"/>
              <a:ext cx="3682019" cy="2246827"/>
            </a:xfrm>
            <a:custGeom>
              <a:rect b="b" l="l" r="r" t="t"/>
              <a:pathLst>
                <a:path extrusionOk="0" h="2246827" w="3682019">
                  <a:moveTo>
                    <a:pt x="3682019" y="0"/>
                  </a:moveTo>
                  <a:lnTo>
                    <a:pt x="0" y="0"/>
                  </a:lnTo>
                  <a:lnTo>
                    <a:pt x="0" y="2058867"/>
                  </a:lnTo>
                  <a:lnTo>
                    <a:pt x="157480" y="2058867"/>
                  </a:lnTo>
                  <a:lnTo>
                    <a:pt x="157480" y="2246827"/>
                  </a:lnTo>
                  <a:lnTo>
                    <a:pt x="463550" y="2058867"/>
                  </a:lnTo>
                  <a:lnTo>
                    <a:pt x="3682019" y="2058867"/>
                  </a:lnTo>
                  <a:lnTo>
                    <a:pt x="3682019" y="0"/>
                  </a:lnTo>
                  <a:close/>
                </a:path>
              </a:pathLst>
            </a:custGeom>
            <a:gradFill>
              <a:gsLst>
                <a:gs pos="0">
                  <a:srgbClr val="A6A6A6"/>
                </a:gs>
                <a:gs pos="100000">
                  <a:srgbClr val="FFFFFF"/>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07" name="Google Shape;607;p29"/>
            <p:cNvSpPr txBox="1"/>
            <p:nvPr/>
          </p:nvSpPr>
          <p:spPr>
            <a:xfrm>
              <a:off x="0" y="-19050"/>
              <a:ext cx="3682019" cy="2075377"/>
            </a:xfrm>
            <a:prstGeom prst="rect">
              <a:avLst/>
            </a:prstGeom>
            <a:noFill/>
            <a:ln>
              <a:noFill/>
            </a:ln>
          </p:spPr>
          <p:txBody>
            <a:bodyPr anchorCtr="0" anchor="ctr" bIns="50800" lIns="50800" spcFirstLastPara="1" rIns="50800" wrap="square" tIns="50800">
              <a:noAutofit/>
            </a:bodyPr>
            <a:lstStyle/>
            <a:p>
              <a:pPr indent="0" lvl="0" marL="0" marR="0" rtl="0" algn="ctr">
                <a:lnSpc>
                  <a:spcPct val="158833"/>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608" name="Google Shape;608;p29"/>
          <p:cNvGrpSpPr/>
          <p:nvPr/>
        </p:nvGrpSpPr>
        <p:grpSpPr>
          <a:xfrm>
            <a:off x="680663" y="4613519"/>
            <a:ext cx="3177900" cy="2548257"/>
            <a:chOff x="0" y="-57150"/>
            <a:chExt cx="836978" cy="671146"/>
          </a:xfrm>
        </p:grpSpPr>
        <p:sp>
          <p:nvSpPr>
            <p:cNvPr id="609" name="Google Shape;609;p29"/>
            <p:cNvSpPr/>
            <p:nvPr/>
          </p:nvSpPr>
          <p:spPr>
            <a:xfrm>
              <a:off x="0" y="0"/>
              <a:ext cx="836978" cy="613996"/>
            </a:xfrm>
            <a:custGeom>
              <a:rect b="b" l="l" r="r" t="t"/>
              <a:pathLst>
                <a:path extrusionOk="0" h="613996" w="836978">
                  <a:moveTo>
                    <a:pt x="0" y="0"/>
                  </a:moveTo>
                  <a:lnTo>
                    <a:pt x="836978" y="0"/>
                  </a:lnTo>
                  <a:lnTo>
                    <a:pt x="836978" y="613996"/>
                  </a:lnTo>
                  <a:lnTo>
                    <a:pt x="0" y="613996"/>
                  </a:lnTo>
                  <a:close/>
                </a:path>
              </a:pathLst>
            </a:custGeom>
            <a:solidFill>
              <a:srgbClr val="1A1A1A"/>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10" name="Google Shape;610;p29"/>
            <p:cNvSpPr txBox="1"/>
            <p:nvPr/>
          </p:nvSpPr>
          <p:spPr>
            <a:xfrm>
              <a:off x="0" y="-57150"/>
              <a:ext cx="836978" cy="671146"/>
            </a:xfrm>
            <a:prstGeom prst="rect">
              <a:avLst/>
            </a:prstGeom>
            <a:noFill/>
            <a:ln>
              <a:noFill/>
            </a:ln>
          </p:spPr>
          <p:txBody>
            <a:bodyPr anchorCtr="0" anchor="ctr" bIns="50800" lIns="50800" spcFirstLastPara="1" rIns="50800" wrap="square" tIns="50800">
              <a:noAutofit/>
            </a:bodyPr>
            <a:lstStyle/>
            <a:p>
              <a:pPr indent="0" lvl="0" marL="0" marR="0" rtl="0" algn="ctr">
                <a:lnSpc>
                  <a:spcPct val="138007"/>
                </a:lnSpc>
                <a:spcBef>
                  <a:spcPts val="0"/>
                </a:spcBef>
                <a:spcAft>
                  <a:spcPts val="0"/>
                </a:spcAft>
                <a:buNone/>
              </a:pPr>
              <a:r>
                <a:rPr lang="en-US" sz="2981">
                  <a:solidFill>
                    <a:srgbClr val="FFFFFF"/>
                  </a:solidFill>
                  <a:latin typeface="Oswald"/>
                  <a:ea typeface="Oswald"/>
                  <a:cs typeface="Oswald"/>
                  <a:sym typeface="Oswald"/>
                </a:rPr>
                <a:t>Cho phép truy cập vào 4 domain, chặn truy cập trên tất cả các trang khác</a:t>
              </a:r>
              <a:endParaRPr/>
            </a:p>
          </p:txBody>
        </p:sp>
      </p:grpSp>
      <p:sp>
        <p:nvSpPr>
          <p:cNvPr id="611" name="Google Shape;611;p29"/>
          <p:cNvSpPr/>
          <p:nvPr/>
        </p:nvSpPr>
        <p:spPr>
          <a:xfrm>
            <a:off x="4206600" y="2230821"/>
            <a:ext cx="10603286" cy="3765321"/>
          </a:xfrm>
          <a:custGeom>
            <a:rect b="b" l="l" r="r" t="t"/>
            <a:pathLst>
              <a:path extrusionOk="0" h="3765321" w="10603286">
                <a:moveTo>
                  <a:pt x="0" y="0"/>
                </a:moveTo>
                <a:lnTo>
                  <a:pt x="10603286" y="0"/>
                </a:lnTo>
                <a:lnTo>
                  <a:pt x="10603286" y="3765322"/>
                </a:lnTo>
                <a:lnTo>
                  <a:pt x="0" y="3765322"/>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12" name="Google Shape;612;p29"/>
          <p:cNvSpPr/>
          <p:nvPr/>
        </p:nvSpPr>
        <p:spPr>
          <a:xfrm>
            <a:off x="4122742" y="6339043"/>
            <a:ext cx="10771002" cy="3187509"/>
          </a:xfrm>
          <a:custGeom>
            <a:rect b="b" l="l" r="r" t="t"/>
            <a:pathLst>
              <a:path extrusionOk="0" h="3187509" w="10771002">
                <a:moveTo>
                  <a:pt x="0" y="0"/>
                </a:moveTo>
                <a:lnTo>
                  <a:pt x="10771002" y="0"/>
                </a:lnTo>
                <a:lnTo>
                  <a:pt x="10771002" y="3187509"/>
                </a:lnTo>
                <a:lnTo>
                  <a:pt x="0" y="3187509"/>
                </a:lnTo>
                <a:lnTo>
                  <a:pt x="0" y="0"/>
                </a:lnTo>
                <a:close/>
              </a:path>
            </a:pathLst>
          </a:custGeom>
          <a:blipFill rotWithShape="1">
            <a:blip r:embed="rId5">
              <a:alphaModFix/>
            </a:blip>
            <a:stretch>
              <a:fillRect b="-52423" l="0" r="0" t="-11882"/>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13" name="Google Shape;613;p29"/>
          <p:cNvSpPr txBox="1"/>
          <p:nvPr/>
        </p:nvSpPr>
        <p:spPr>
          <a:xfrm>
            <a:off x="4206600" y="452621"/>
            <a:ext cx="9244422" cy="1037858"/>
          </a:xfrm>
          <a:prstGeom prst="rect">
            <a:avLst/>
          </a:prstGeom>
          <a:noFill/>
          <a:ln>
            <a:noFill/>
          </a:ln>
        </p:spPr>
        <p:txBody>
          <a:bodyPr anchorCtr="0" anchor="t" bIns="0" lIns="0" spcFirstLastPara="1" rIns="0" wrap="square" tIns="0">
            <a:spAutoFit/>
          </a:bodyPr>
          <a:lstStyle/>
          <a:p>
            <a:pPr indent="0" lvl="0" marL="0" marR="0" rtl="0" algn="ctr">
              <a:lnSpc>
                <a:spcPct val="137992"/>
              </a:lnSpc>
              <a:spcBef>
                <a:spcPts val="0"/>
              </a:spcBef>
              <a:spcAft>
                <a:spcPts val="0"/>
              </a:spcAft>
              <a:buNone/>
            </a:pPr>
            <a:r>
              <a:rPr b="1" lang="en-US" sz="6096">
                <a:solidFill>
                  <a:srgbClr val="FFFFFF"/>
                </a:solidFill>
                <a:latin typeface="Oswald"/>
                <a:ea typeface="Oswald"/>
                <a:cs typeface="Oswald"/>
                <a:sym typeface="Oswald"/>
              </a:rPr>
              <a:t>KẾT QUẢ-PROXY</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3"/>
          <p:cNvSpPr/>
          <p:nvPr/>
        </p:nvSpPr>
        <p:spPr>
          <a:xfrm>
            <a:off x="46262"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122" name="Google Shape;122;p3"/>
          <p:cNvGrpSpPr/>
          <p:nvPr/>
        </p:nvGrpSpPr>
        <p:grpSpPr>
          <a:xfrm>
            <a:off x="17690482" y="8632773"/>
            <a:ext cx="597518" cy="625527"/>
            <a:chOff x="0" y="-38100"/>
            <a:chExt cx="812800" cy="850900"/>
          </a:xfrm>
        </p:grpSpPr>
        <p:sp>
          <p:nvSpPr>
            <p:cNvPr id="123" name="Google Shape;123;p3"/>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gradFill>
              <a:gsLst>
                <a:gs pos="0">
                  <a:srgbClr val="68F8FF"/>
                </a:gs>
                <a:gs pos="100000">
                  <a:srgbClr val="007489"/>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4" name="Google Shape;124;p3"/>
            <p:cNvSpPr txBox="1"/>
            <p:nvPr/>
          </p:nvSpPr>
          <p:spPr>
            <a:xfrm>
              <a:off x="0" y="-38100"/>
              <a:ext cx="812800" cy="8509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125" name="Google Shape;125;p3"/>
          <p:cNvGrpSpPr/>
          <p:nvPr/>
        </p:nvGrpSpPr>
        <p:grpSpPr>
          <a:xfrm>
            <a:off x="12171646" y="5123164"/>
            <a:ext cx="6412371" cy="5811211"/>
            <a:chOff x="0" y="-38100"/>
            <a:chExt cx="812800" cy="736600"/>
          </a:xfrm>
        </p:grpSpPr>
        <p:sp>
          <p:nvSpPr>
            <p:cNvPr id="126" name="Google Shape;126;p3"/>
            <p:cNvSpPr/>
            <p:nvPr/>
          </p:nvSpPr>
          <p:spPr>
            <a:xfrm>
              <a:off x="0" y="0"/>
              <a:ext cx="812800" cy="698500"/>
            </a:xfrm>
            <a:custGeom>
              <a:rect b="b" l="l" r="r" t="t"/>
              <a:pathLst>
                <a:path extrusionOk="0" h="698500" w="812800">
                  <a:moveTo>
                    <a:pt x="812800" y="349250"/>
                  </a:moveTo>
                  <a:lnTo>
                    <a:pt x="609600" y="698500"/>
                  </a:lnTo>
                  <a:lnTo>
                    <a:pt x="203200" y="698500"/>
                  </a:lnTo>
                  <a:lnTo>
                    <a:pt x="0" y="349250"/>
                  </a:lnTo>
                  <a:lnTo>
                    <a:pt x="203200" y="0"/>
                  </a:lnTo>
                  <a:lnTo>
                    <a:pt x="609600" y="0"/>
                  </a:lnTo>
                  <a:lnTo>
                    <a:pt x="812800" y="349250"/>
                  </a:lnTo>
                  <a:close/>
                </a:path>
              </a:pathLst>
            </a:custGeom>
            <a:gradFill>
              <a:gsLst>
                <a:gs pos="0">
                  <a:srgbClr val="A6A6A6"/>
                </a:gs>
                <a:gs pos="50000">
                  <a:srgbClr val="FFFFFF"/>
                </a:gs>
                <a:gs pos="100000">
                  <a:srgbClr val="2B212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7" name="Google Shape;127;p3"/>
            <p:cNvSpPr txBox="1"/>
            <p:nvPr/>
          </p:nvSpPr>
          <p:spPr>
            <a:xfrm>
              <a:off x="114300" y="-38100"/>
              <a:ext cx="584200" cy="7366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128" name="Google Shape;128;p3"/>
          <p:cNvGrpSpPr/>
          <p:nvPr/>
        </p:nvGrpSpPr>
        <p:grpSpPr>
          <a:xfrm>
            <a:off x="3081190" y="2095274"/>
            <a:ext cx="1400485" cy="6565508"/>
            <a:chOff x="0" y="-19050"/>
            <a:chExt cx="368852" cy="1729188"/>
          </a:xfrm>
        </p:grpSpPr>
        <p:sp>
          <p:nvSpPr>
            <p:cNvPr id="129" name="Google Shape;129;p3"/>
            <p:cNvSpPr/>
            <p:nvPr/>
          </p:nvSpPr>
          <p:spPr>
            <a:xfrm>
              <a:off x="0" y="0"/>
              <a:ext cx="368852" cy="1710137"/>
            </a:xfrm>
            <a:custGeom>
              <a:rect b="b" l="l" r="r" t="t"/>
              <a:pathLst>
                <a:path extrusionOk="0" h="1710137" w="368852">
                  <a:moveTo>
                    <a:pt x="0" y="0"/>
                  </a:moveTo>
                  <a:lnTo>
                    <a:pt x="368852" y="0"/>
                  </a:lnTo>
                  <a:lnTo>
                    <a:pt x="368852" y="1710137"/>
                  </a:lnTo>
                  <a:lnTo>
                    <a:pt x="0" y="1710137"/>
                  </a:lnTo>
                  <a:close/>
                </a:path>
              </a:pathLst>
            </a:custGeom>
            <a:solidFill>
              <a:srgbClr val="776F6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0" name="Google Shape;130;p3"/>
            <p:cNvSpPr txBox="1"/>
            <p:nvPr/>
          </p:nvSpPr>
          <p:spPr>
            <a:xfrm>
              <a:off x="0" y="-19050"/>
              <a:ext cx="368852" cy="1729188"/>
            </a:xfrm>
            <a:prstGeom prst="rect">
              <a:avLst/>
            </a:prstGeom>
            <a:noFill/>
            <a:ln>
              <a:noFill/>
            </a:ln>
          </p:spPr>
          <p:txBody>
            <a:bodyPr anchorCtr="0" anchor="ctr" bIns="50800" lIns="50800" spcFirstLastPara="1" rIns="50800" wrap="square" tIns="50800">
              <a:noAutofit/>
            </a:bodyPr>
            <a:lstStyle/>
            <a:p>
              <a:pPr indent="0" lvl="0" marL="0" marR="0" rtl="0" algn="ctr">
                <a:lnSpc>
                  <a:spcPct val="158833"/>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31" name="Google Shape;131;p3"/>
          <p:cNvSpPr txBox="1"/>
          <p:nvPr/>
        </p:nvSpPr>
        <p:spPr>
          <a:xfrm>
            <a:off x="17857396" y="8851031"/>
            <a:ext cx="263689" cy="197971"/>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lang="en-US" sz="1200">
                <a:solidFill>
                  <a:srgbClr val="FFFFFF"/>
                </a:solidFill>
                <a:latin typeface="Open Sans"/>
                <a:ea typeface="Open Sans"/>
                <a:cs typeface="Open Sans"/>
                <a:sym typeface="Open Sans"/>
              </a:rPr>
              <a:t>02</a:t>
            </a:r>
            <a:endParaRPr/>
          </a:p>
        </p:txBody>
      </p:sp>
      <p:sp>
        <p:nvSpPr>
          <p:cNvPr id="132" name="Google Shape;132;p3"/>
          <p:cNvSpPr txBox="1"/>
          <p:nvPr/>
        </p:nvSpPr>
        <p:spPr>
          <a:xfrm>
            <a:off x="5641811" y="3692237"/>
            <a:ext cx="6041231" cy="688712"/>
          </a:xfrm>
          <a:prstGeom prst="rect">
            <a:avLst/>
          </a:prstGeom>
          <a:noFill/>
          <a:ln>
            <a:noFill/>
          </a:ln>
        </p:spPr>
        <p:txBody>
          <a:bodyPr anchorCtr="0" anchor="t" bIns="0" lIns="0" spcFirstLastPara="1" rIns="0" wrap="square" tIns="0">
            <a:spAutoFit/>
          </a:bodyPr>
          <a:lstStyle/>
          <a:p>
            <a:pPr indent="0" lvl="0" marL="0" marR="0" rtl="0" algn="ctr">
              <a:lnSpc>
                <a:spcPct val="140034"/>
              </a:lnSpc>
              <a:spcBef>
                <a:spcPts val="0"/>
              </a:spcBef>
              <a:spcAft>
                <a:spcPts val="0"/>
              </a:spcAft>
              <a:buNone/>
            </a:pPr>
            <a:r>
              <a:rPr b="1" lang="en-US" sz="4009">
                <a:solidFill>
                  <a:srgbClr val="000000"/>
                </a:solidFill>
                <a:latin typeface="Oswald"/>
                <a:ea typeface="Oswald"/>
                <a:cs typeface="Oswald"/>
                <a:sym typeface="Oswald"/>
              </a:rPr>
              <a:t>NEXT-GENERATION FIRE WALL</a:t>
            </a:r>
            <a:endParaRPr/>
          </a:p>
        </p:txBody>
      </p:sp>
      <p:sp>
        <p:nvSpPr>
          <p:cNvPr id="133" name="Google Shape;133;p3"/>
          <p:cNvSpPr/>
          <p:nvPr/>
        </p:nvSpPr>
        <p:spPr>
          <a:xfrm>
            <a:off x="11604580" y="3443882"/>
            <a:ext cx="7101947" cy="6103235"/>
          </a:xfrm>
          <a:custGeom>
            <a:rect b="b" l="l" r="r" t="t"/>
            <a:pathLst>
              <a:path extrusionOk="0" h="698500" w="812800">
                <a:moveTo>
                  <a:pt x="812800" y="349250"/>
                </a:moveTo>
                <a:lnTo>
                  <a:pt x="609600" y="698500"/>
                </a:lnTo>
                <a:lnTo>
                  <a:pt x="203200" y="698500"/>
                </a:lnTo>
                <a:lnTo>
                  <a:pt x="0" y="349250"/>
                </a:lnTo>
                <a:lnTo>
                  <a:pt x="203200" y="0"/>
                </a:lnTo>
                <a:lnTo>
                  <a:pt x="609600" y="0"/>
                </a:lnTo>
                <a:lnTo>
                  <a:pt x="812800" y="349250"/>
                </a:lnTo>
                <a:close/>
              </a:path>
            </a:pathLst>
          </a:custGeom>
          <a:blipFill rotWithShape="1">
            <a:blip r:embed="rId4">
              <a:alphaModFix/>
            </a:blip>
            <a:stretch>
              <a:fillRect b="0" l="-26387" r="-26387"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4" name="Google Shape;134;p3"/>
          <p:cNvSpPr txBox="1"/>
          <p:nvPr/>
        </p:nvSpPr>
        <p:spPr>
          <a:xfrm>
            <a:off x="3312823" y="2505123"/>
            <a:ext cx="937219" cy="657225"/>
          </a:xfrm>
          <a:prstGeom prst="rect">
            <a:avLst/>
          </a:prstGeom>
          <a:noFill/>
          <a:ln>
            <a:noFill/>
          </a:ln>
        </p:spPr>
        <p:txBody>
          <a:bodyPr anchorCtr="0" anchor="t" bIns="0" lIns="0" spcFirstLastPara="1" rIns="0" wrap="square" tIns="0">
            <a:spAutoFit/>
          </a:bodyPr>
          <a:lstStyle/>
          <a:p>
            <a:pPr indent="0" lvl="0" marL="0" marR="0" rtl="0" algn="ctr">
              <a:lnSpc>
                <a:spcPct val="120018"/>
              </a:lnSpc>
              <a:spcBef>
                <a:spcPts val="0"/>
              </a:spcBef>
              <a:spcAft>
                <a:spcPts val="0"/>
              </a:spcAft>
              <a:buNone/>
            </a:pPr>
            <a:r>
              <a:rPr b="1" i="1" lang="en-US" sz="4271">
                <a:solidFill>
                  <a:srgbClr val="363636"/>
                </a:solidFill>
                <a:latin typeface="Oswald"/>
                <a:ea typeface="Oswald"/>
                <a:cs typeface="Oswald"/>
                <a:sym typeface="Oswald"/>
              </a:rPr>
              <a:t>01</a:t>
            </a:r>
            <a:endParaRPr/>
          </a:p>
        </p:txBody>
      </p:sp>
      <p:sp>
        <p:nvSpPr>
          <p:cNvPr id="135" name="Google Shape;135;p3"/>
          <p:cNvSpPr txBox="1"/>
          <p:nvPr/>
        </p:nvSpPr>
        <p:spPr>
          <a:xfrm>
            <a:off x="3312823" y="3723724"/>
            <a:ext cx="937219" cy="657225"/>
          </a:xfrm>
          <a:prstGeom prst="rect">
            <a:avLst/>
          </a:prstGeom>
          <a:noFill/>
          <a:ln>
            <a:noFill/>
          </a:ln>
        </p:spPr>
        <p:txBody>
          <a:bodyPr anchorCtr="0" anchor="t" bIns="0" lIns="0" spcFirstLastPara="1" rIns="0" wrap="square" tIns="0">
            <a:spAutoFit/>
          </a:bodyPr>
          <a:lstStyle/>
          <a:p>
            <a:pPr indent="0" lvl="0" marL="0" marR="0" rtl="0" algn="ctr">
              <a:lnSpc>
                <a:spcPct val="120018"/>
              </a:lnSpc>
              <a:spcBef>
                <a:spcPts val="0"/>
              </a:spcBef>
              <a:spcAft>
                <a:spcPts val="0"/>
              </a:spcAft>
              <a:buNone/>
            </a:pPr>
            <a:r>
              <a:rPr b="1" i="1" lang="en-US" sz="4271">
                <a:solidFill>
                  <a:srgbClr val="363636"/>
                </a:solidFill>
                <a:latin typeface="Oswald"/>
                <a:ea typeface="Oswald"/>
                <a:cs typeface="Oswald"/>
                <a:sym typeface="Oswald"/>
              </a:rPr>
              <a:t>02</a:t>
            </a:r>
            <a:endParaRPr/>
          </a:p>
        </p:txBody>
      </p:sp>
      <p:sp>
        <p:nvSpPr>
          <p:cNvPr id="136" name="Google Shape;136;p3"/>
          <p:cNvSpPr txBox="1"/>
          <p:nvPr/>
        </p:nvSpPr>
        <p:spPr>
          <a:xfrm>
            <a:off x="3312823" y="4942924"/>
            <a:ext cx="937219" cy="657225"/>
          </a:xfrm>
          <a:prstGeom prst="rect">
            <a:avLst/>
          </a:prstGeom>
          <a:noFill/>
          <a:ln>
            <a:noFill/>
          </a:ln>
        </p:spPr>
        <p:txBody>
          <a:bodyPr anchorCtr="0" anchor="t" bIns="0" lIns="0" spcFirstLastPara="1" rIns="0" wrap="square" tIns="0">
            <a:spAutoFit/>
          </a:bodyPr>
          <a:lstStyle/>
          <a:p>
            <a:pPr indent="0" lvl="0" marL="0" marR="0" rtl="0" algn="ctr">
              <a:lnSpc>
                <a:spcPct val="120018"/>
              </a:lnSpc>
              <a:spcBef>
                <a:spcPts val="0"/>
              </a:spcBef>
              <a:spcAft>
                <a:spcPts val="0"/>
              </a:spcAft>
              <a:buNone/>
            </a:pPr>
            <a:r>
              <a:rPr b="1" i="1" lang="en-US" sz="4271">
                <a:solidFill>
                  <a:srgbClr val="363636"/>
                </a:solidFill>
                <a:latin typeface="Oswald"/>
                <a:ea typeface="Oswald"/>
                <a:cs typeface="Oswald"/>
                <a:sym typeface="Oswald"/>
              </a:rPr>
              <a:t>03</a:t>
            </a:r>
            <a:endParaRPr/>
          </a:p>
        </p:txBody>
      </p:sp>
      <p:sp>
        <p:nvSpPr>
          <p:cNvPr id="137" name="Google Shape;137;p3"/>
          <p:cNvSpPr txBox="1"/>
          <p:nvPr/>
        </p:nvSpPr>
        <p:spPr>
          <a:xfrm>
            <a:off x="3312823" y="6162124"/>
            <a:ext cx="937219" cy="657225"/>
          </a:xfrm>
          <a:prstGeom prst="rect">
            <a:avLst/>
          </a:prstGeom>
          <a:noFill/>
          <a:ln>
            <a:noFill/>
          </a:ln>
        </p:spPr>
        <p:txBody>
          <a:bodyPr anchorCtr="0" anchor="t" bIns="0" lIns="0" spcFirstLastPara="1" rIns="0" wrap="square" tIns="0">
            <a:spAutoFit/>
          </a:bodyPr>
          <a:lstStyle/>
          <a:p>
            <a:pPr indent="0" lvl="0" marL="0" marR="0" rtl="0" algn="ctr">
              <a:lnSpc>
                <a:spcPct val="120018"/>
              </a:lnSpc>
              <a:spcBef>
                <a:spcPts val="0"/>
              </a:spcBef>
              <a:spcAft>
                <a:spcPts val="0"/>
              </a:spcAft>
              <a:buNone/>
            </a:pPr>
            <a:r>
              <a:rPr b="1" i="1" lang="en-US" sz="4271">
                <a:solidFill>
                  <a:srgbClr val="363636"/>
                </a:solidFill>
                <a:latin typeface="Oswald"/>
                <a:ea typeface="Oswald"/>
                <a:cs typeface="Oswald"/>
                <a:sym typeface="Oswald"/>
              </a:rPr>
              <a:t>04</a:t>
            </a:r>
            <a:endParaRPr/>
          </a:p>
        </p:txBody>
      </p:sp>
      <p:sp>
        <p:nvSpPr>
          <p:cNvPr id="138" name="Google Shape;138;p3"/>
          <p:cNvSpPr txBox="1"/>
          <p:nvPr/>
        </p:nvSpPr>
        <p:spPr>
          <a:xfrm>
            <a:off x="3312823" y="7381324"/>
            <a:ext cx="937219" cy="657225"/>
          </a:xfrm>
          <a:prstGeom prst="rect">
            <a:avLst/>
          </a:prstGeom>
          <a:noFill/>
          <a:ln>
            <a:noFill/>
          </a:ln>
        </p:spPr>
        <p:txBody>
          <a:bodyPr anchorCtr="0" anchor="t" bIns="0" lIns="0" spcFirstLastPara="1" rIns="0" wrap="square" tIns="0">
            <a:spAutoFit/>
          </a:bodyPr>
          <a:lstStyle/>
          <a:p>
            <a:pPr indent="0" lvl="0" marL="0" marR="0" rtl="0" algn="ctr">
              <a:lnSpc>
                <a:spcPct val="120018"/>
              </a:lnSpc>
              <a:spcBef>
                <a:spcPts val="0"/>
              </a:spcBef>
              <a:spcAft>
                <a:spcPts val="0"/>
              </a:spcAft>
              <a:buNone/>
            </a:pPr>
            <a:r>
              <a:rPr b="1" i="1" lang="en-US" sz="4271">
                <a:solidFill>
                  <a:srgbClr val="363636"/>
                </a:solidFill>
                <a:latin typeface="Oswald"/>
                <a:ea typeface="Oswald"/>
                <a:cs typeface="Oswald"/>
                <a:sym typeface="Oswald"/>
              </a:rPr>
              <a:t>05</a:t>
            </a:r>
            <a:endParaRPr/>
          </a:p>
        </p:txBody>
      </p:sp>
      <p:sp>
        <p:nvSpPr>
          <p:cNvPr id="139" name="Google Shape;139;p3"/>
          <p:cNvSpPr txBox="1"/>
          <p:nvPr/>
        </p:nvSpPr>
        <p:spPr>
          <a:xfrm>
            <a:off x="9139238" y="4274503"/>
            <a:ext cx="9525" cy="1566544"/>
          </a:xfrm>
          <a:prstGeom prst="rect">
            <a:avLst/>
          </a:prstGeom>
          <a:noFill/>
          <a:ln>
            <a:noFill/>
          </a:ln>
        </p:spPr>
        <p:txBody>
          <a:bodyPr anchorCtr="0" anchor="t" bIns="0" lIns="0" spcFirstLastPara="1" rIns="0" wrap="square" tIns="0">
            <a:spAutoFit/>
          </a:bodyPr>
          <a:lstStyle/>
          <a:p>
            <a:pPr indent="0" lvl="0" marL="0" marR="0" rtl="0" algn="ctr">
              <a:lnSpc>
                <a:spcPct val="715555"/>
              </a:lnSpc>
              <a:spcBef>
                <a:spcPts val="0"/>
              </a:spcBef>
              <a:spcAft>
                <a:spcPts val="0"/>
              </a:spcAft>
              <a:buNone/>
            </a:pPr>
            <a:r>
              <a:t/>
            </a:r>
            <a:endParaRPr sz="1800">
              <a:solidFill>
                <a:schemeClr val="dk1"/>
              </a:solidFill>
              <a:latin typeface="Calibri"/>
              <a:ea typeface="Calibri"/>
              <a:cs typeface="Calibri"/>
              <a:sym typeface="Calibri"/>
            </a:endParaRPr>
          </a:p>
        </p:txBody>
      </p:sp>
      <p:sp>
        <p:nvSpPr>
          <p:cNvPr id="140" name="Google Shape;140;p3"/>
          <p:cNvSpPr txBox="1"/>
          <p:nvPr/>
        </p:nvSpPr>
        <p:spPr>
          <a:xfrm>
            <a:off x="5673927" y="2428923"/>
            <a:ext cx="2124670" cy="688712"/>
          </a:xfrm>
          <a:prstGeom prst="rect">
            <a:avLst/>
          </a:prstGeom>
          <a:noFill/>
          <a:ln>
            <a:noFill/>
          </a:ln>
        </p:spPr>
        <p:txBody>
          <a:bodyPr anchorCtr="0" anchor="t" bIns="0" lIns="0" spcFirstLastPara="1" rIns="0" wrap="square" tIns="0">
            <a:spAutoFit/>
          </a:bodyPr>
          <a:lstStyle/>
          <a:p>
            <a:pPr indent="0" lvl="0" marL="0" marR="0" rtl="0" algn="ctr">
              <a:lnSpc>
                <a:spcPct val="140034"/>
              </a:lnSpc>
              <a:spcBef>
                <a:spcPts val="0"/>
              </a:spcBef>
              <a:spcAft>
                <a:spcPts val="0"/>
              </a:spcAft>
              <a:buNone/>
            </a:pPr>
            <a:r>
              <a:rPr b="1" lang="en-US" sz="4009">
                <a:solidFill>
                  <a:srgbClr val="000000"/>
                </a:solidFill>
                <a:latin typeface="Oswald"/>
                <a:ea typeface="Oswald"/>
                <a:cs typeface="Oswald"/>
                <a:sym typeface="Oswald"/>
              </a:rPr>
              <a:t>FIRE WALL</a:t>
            </a:r>
            <a:endParaRPr/>
          </a:p>
        </p:txBody>
      </p:sp>
      <p:sp>
        <p:nvSpPr>
          <p:cNvPr id="141" name="Google Shape;141;p3"/>
          <p:cNvSpPr txBox="1"/>
          <p:nvPr/>
        </p:nvSpPr>
        <p:spPr>
          <a:xfrm>
            <a:off x="5385873" y="6160386"/>
            <a:ext cx="6397800" cy="658963"/>
          </a:xfrm>
          <a:prstGeom prst="rect">
            <a:avLst/>
          </a:prstGeom>
          <a:noFill/>
          <a:ln>
            <a:noFill/>
          </a:ln>
        </p:spPr>
        <p:txBody>
          <a:bodyPr anchorCtr="0" anchor="t" bIns="0" lIns="0" spcFirstLastPara="1" rIns="0" wrap="square" tIns="0">
            <a:spAutoFit/>
          </a:bodyPr>
          <a:lstStyle/>
          <a:p>
            <a:pPr indent="0" lvl="0" marL="0" marR="0" rtl="0" algn="ctr">
              <a:lnSpc>
                <a:spcPct val="140034"/>
              </a:lnSpc>
              <a:spcBef>
                <a:spcPts val="0"/>
              </a:spcBef>
              <a:spcAft>
                <a:spcPts val="0"/>
              </a:spcAft>
              <a:buNone/>
            </a:pPr>
            <a:r>
              <a:rPr b="1" lang="en-US" sz="4009">
                <a:solidFill>
                  <a:srgbClr val="000000"/>
                </a:solidFill>
                <a:latin typeface="Oswald"/>
                <a:ea typeface="Oswald"/>
                <a:cs typeface="Oswald"/>
                <a:sym typeface="Oswald"/>
              </a:rPr>
              <a:t>TRIỂN KHAI KỊCH BẢN, DEMO</a:t>
            </a:r>
            <a:endParaRPr/>
          </a:p>
        </p:txBody>
      </p:sp>
      <p:sp>
        <p:nvSpPr>
          <p:cNvPr id="142" name="Google Shape;142;p3"/>
          <p:cNvSpPr txBox="1"/>
          <p:nvPr/>
        </p:nvSpPr>
        <p:spPr>
          <a:xfrm>
            <a:off x="5588144" y="7348917"/>
            <a:ext cx="4420906" cy="658963"/>
          </a:xfrm>
          <a:prstGeom prst="rect">
            <a:avLst/>
          </a:prstGeom>
          <a:noFill/>
          <a:ln>
            <a:noFill/>
          </a:ln>
        </p:spPr>
        <p:txBody>
          <a:bodyPr anchorCtr="0" anchor="t" bIns="0" lIns="0" spcFirstLastPara="1" rIns="0" wrap="square" tIns="0">
            <a:spAutoFit/>
          </a:bodyPr>
          <a:lstStyle/>
          <a:p>
            <a:pPr indent="0" lvl="0" marL="0" marR="0" rtl="0" algn="ctr">
              <a:lnSpc>
                <a:spcPct val="140034"/>
              </a:lnSpc>
              <a:spcBef>
                <a:spcPts val="0"/>
              </a:spcBef>
              <a:spcAft>
                <a:spcPts val="0"/>
              </a:spcAft>
              <a:buNone/>
            </a:pPr>
            <a:r>
              <a:rPr b="1" lang="en-US" sz="4009">
                <a:solidFill>
                  <a:srgbClr val="000000"/>
                </a:solidFill>
                <a:latin typeface="Oswald"/>
                <a:ea typeface="Oswald"/>
                <a:cs typeface="Oswald"/>
                <a:sym typeface="Oswald"/>
              </a:rPr>
              <a:t>ĐÁNH GIÁ, MỞ RỘNG</a:t>
            </a:r>
            <a:endParaRPr/>
          </a:p>
        </p:txBody>
      </p:sp>
      <p:sp>
        <p:nvSpPr>
          <p:cNvPr id="143" name="Google Shape;143;p3"/>
          <p:cNvSpPr txBox="1"/>
          <p:nvPr/>
        </p:nvSpPr>
        <p:spPr>
          <a:xfrm>
            <a:off x="5307496" y="4890245"/>
            <a:ext cx="5136948" cy="658963"/>
          </a:xfrm>
          <a:prstGeom prst="rect">
            <a:avLst/>
          </a:prstGeom>
          <a:noFill/>
          <a:ln>
            <a:noFill/>
          </a:ln>
        </p:spPr>
        <p:txBody>
          <a:bodyPr anchorCtr="0" anchor="t" bIns="0" lIns="0" spcFirstLastPara="1" rIns="0" wrap="square" tIns="0">
            <a:spAutoFit/>
          </a:bodyPr>
          <a:lstStyle/>
          <a:p>
            <a:pPr indent="0" lvl="0" marL="0" marR="0" rtl="0" algn="ctr">
              <a:lnSpc>
                <a:spcPct val="140034"/>
              </a:lnSpc>
              <a:spcBef>
                <a:spcPts val="0"/>
              </a:spcBef>
              <a:spcAft>
                <a:spcPts val="0"/>
              </a:spcAft>
              <a:buNone/>
            </a:pPr>
            <a:r>
              <a:rPr b="1" lang="en-US" sz="4009">
                <a:solidFill>
                  <a:srgbClr val="000000"/>
                </a:solidFill>
                <a:latin typeface="Oswald"/>
                <a:ea typeface="Oswald"/>
                <a:cs typeface="Oswald"/>
                <a:sym typeface="Oswald"/>
              </a:rPr>
              <a:t>CÁC CÔNG CỤ HỖ TRỢ</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7" name="Shape 617"/>
        <p:cNvGrpSpPr/>
        <p:nvPr/>
      </p:nvGrpSpPr>
      <p:grpSpPr>
        <a:xfrm>
          <a:off x="0" y="0"/>
          <a:ext cx="0" cy="0"/>
          <a:chOff x="0" y="0"/>
          <a:chExt cx="0" cy="0"/>
        </a:xfrm>
      </p:grpSpPr>
      <p:sp>
        <p:nvSpPr>
          <p:cNvPr id="618" name="Google Shape;618;p30"/>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619" name="Google Shape;619;p30"/>
          <p:cNvGrpSpPr/>
          <p:nvPr/>
        </p:nvGrpSpPr>
        <p:grpSpPr>
          <a:xfrm>
            <a:off x="15500326" y="1064386"/>
            <a:ext cx="3086100" cy="2796778"/>
            <a:chOff x="0" y="-38100"/>
            <a:chExt cx="812800" cy="736600"/>
          </a:xfrm>
        </p:grpSpPr>
        <p:sp>
          <p:nvSpPr>
            <p:cNvPr id="620" name="Google Shape;620;p30"/>
            <p:cNvSpPr/>
            <p:nvPr/>
          </p:nvSpPr>
          <p:spPr>
            <a:xfrm>
              <a:off x="0" y="0"/>
              <a:ext cx="812800" cy="698500"/>
            </a:xfrm>
            <a:custGeom>
              <a:rect b="b" l="l" r="r" t="t"/>
              <a:pathLst>
                <a:path extrusionOk="0"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97A2A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21" name="Google Shape;621;p30"/>
            <p:cNvSpPr txBox="1"/>
            <p:nvPr/>
          </p:nvSpPr>
          <p:spPr>
            <a:xfrm>
              <a:off x="114300" y="-38100"/>
              <a:ext cx="584200" cy="7366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622" name="Google Shape;622;p30"/>
          <p:cNvGrpSpPr/>
          <p:nvPr/>
        </p:nvGrpSpPr>
        <p:grpSpPr>
          <a:xfrm>
            <a:off x="12190291" y="5972060"/>
            <a:ext cx="3086100" cy="2796778"/>
            <a:chOff x="0" y="-38100"/>
            <a:chExt cx="812800" cy="736600"/>
          </a:xfrm>
        </p:grpSpPr>
        <p:sp>
          <p:nvSpPr>
            <p:cNvPr id="623" name="Google Shape;623;p30"/>
            <p:cNvSpPr/>
            <p:nvPr/>
          </p:nvSpPr>
          <p:spPr>
            <a:xfrm>
              <a:off x="0" y="0"/>
              <a:ext cx="812800" cy="698500"/>
            </a:xfrm>
            <a:custGeom>
              <a:rect b="b" l="l" r="r" t="t"/>
              <a:pathLst>
                <a:path extrusionOk="0"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97A2A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24" name="Google Shape;624;p30"/>
            <p:cNvSpPr txBox="1"/>
            <p:nvPr/>
          </p:nvSpPr>
          <p:spPr>
            <a:xfrm>
              <a:off x="114300" y="-38100"/>
              <a:ext cx="584200" cy="7366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625" name="Google Shape;625;p30"/>
          <p:cNvGrpSpPr/>
          <p:nvPr/>
        </p:nvGrpSpPr>
        <p:grpSpPr>
          <a:xfrm>
            <a:off x="9756444" y="2537002"/>
            <a:ext cx="8531556" cy="5336725"/>
            <a:chOff x="0" y="1016"/>
            <a:chExt cx="4572000" cy="2859913"/>
          </a:xfrm>
        </p:grpSpPr>
        <p:sp>
          <p:nvSpPr>
            <p:cNvPr id="626" name="Google Shape;626;p30"/>
            <p:cNvSpPr/>
            <p:nvPr/>
          </p:nvSpPr>
          <p:spPr>
            <a:xfrm>
              <a:off x="0" y="1016"/>
              <a:ext cx="4572000" cy="2859913"/>
            </a:xfrm>
            <a:custGeom>
              <a:rect b="b" l="l" r="r" t="t"/>
              <a:pathLst>
                <a:path extrusionOk="0" h="2859913" w="4572000">
                  <a:moveTo>
                    <a:pt x="4572000" y="0"/>
                  </a:moveTo>
                  <a:lnTo>
                    <a:pt x="4572000" y="2859913"/>
                  </a:lnTo>
                  <a:lnTo>
                    <a:pt x="0" y="2859913"/>
                  </a:lnTo>
                  <a:lnTo>
                    <a:pt x="0" y="0"/>
                  </a:lnTo>
                  <a:lnTo>
                    <a:pt x="4572000" y="0"/>
                  </a:lnTo>
                  <a:close/>
                </a:path>
              </a:pathLst>
            </a:custGeom>
            <a:blipFill rotWithShape="1">
              <a:blip r:embed="rId4">
                <a:alphaModFix/>
              </a:blip>
              <a:stretch>
                <a:fillRect b="0" l="-5601" r="-560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27" name="Google Shape;627;p30"/>
            <p:cNvSpPr/>
            <p:nvPr/>
          </p:nvSpPr>
          <p:spPr>
            <a:xfrm>
              <a:off x="0" y="1016"/>
              <a:ext cx="4572000" cy="2859913"/>
            </a:xfrm>
            <a:custGeom>
              <a:rect b="b" l="l" r="r" t="t"/>
              <a:pathLst>
                <a:path extrusionOk="0" h="2859913" w="4572000">
                  <a:moveTo>
                    <a:pt x="4572000" y="0"/>
                  </a:moveTo>
                  <a:lnTo>
                    <a:pt x="4572000" y="2859913"/>
                  </a:lnTo>
                  <a:lnTo>
                    <a:pt x="0" y="2859913"/>
                  </a:lnTo>
                  <a:lnTo>
                    <a:pt x="0" y="0"/>
                  </a:lnTo>
                  <a:lnTo>
                    <a:pt x="4572000" y="0"/>
                  </a:lnTo>
                  <a:close/>
                </a:path>
              </a:pathLst>
            </a:custGeom>
            <a:blipFill rotWithShape="1">
              <a:blip r:embed="rId5">
                <a:alphaModFix/>
              </a:blip>
              <a:stretch>
                <a:fillRect b="-56" l="0" r="0" t="-55"/>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628" name="Google Shape;628;p30"/>
          <p:cNvSpPr txBox="1"/>
          <p:nvPr/>
        </p:nvSpPr>
        <p:spPr>
          <a:xfrm>
            <a:off x="-308344" y="3132248"/>
            <a:ext cx="10148825" cy="3949732"/>
          </a:xfrm>
          <a:prstGeom prst="rect">
            <a:avLst/>
          </a:prstGeom>
          <a:noFill/>
          <a:ln>
            <a:noFill/>
          </a:ln>
        </p:spPr>
        <p:txBody>
          <a:bodyPr anchorCtr="0" anchor="t" bIns="0" lIns="0" spcFirstLastPara="1" rIns="0" wrap="square" tIns="0">
            <a:spAutoFit/>
          </a:bodyPr>
          <a:lstStyle/>
          <a:p>
            <a:pPr indent="0" lvl="0" marL="0" marR="0" rtl="0" algn="ctr">
              <a:lnSpc>
                <a:spcPct val="110999"/>
              </a:lnSpc>
              <a:spcBef>
                <a:spcPts val="0"/>
              </a:spcBef>
              <a:spcAft>
                <a:spcPts val="0"/>
              </a:spcAft>
              <a:buNone/>
            </a:pPr>
            <a:r>
              <a:rPr lang="en-US" sz="13891">
                <a:solidFill>
                  <a:srgbClr val="000000"/>
                </a:solidFill>
                <a:latin typeface="Oswald"/>
                <a:ea typeface="Oswald"/>
                <a:cs typeface="Oswald"/>
                <a:sym typeface="Oswald"/>
              </a:rPr>
              <a:t>ĐÁNH GIÁ, MỞ RỘNG</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D9D9"/>
        </a:solidFill>
      </p:bgPr>
    </p:bg>
    <p:spTree>
      <p:nvGrpSpPr>
        <p:cNvPr id="632" name="Shape 632"/>
        <p:cNvGrpSpPr/>
        <p:nvPr/>
      </p:nvGrpSpPr>
      <p:grpSpPr>
        <a:xfrm>
          <a:off x="0" y="0"/>
          <a:ext cx="0" cy="0"/>
          <a:chOff x="0" y="0"/>
          <a:chExt cx="0" cy="0"/>
        </a:xfrm>
      </p:grpSpPr>
      <p:sp>
        <p:nvSpPr>
          <p:cNvPr id="633" name="Google Shape;633;p31"/>
          <p:cNvSpPr/>
          <p:nvPr/>
        </p:nvSpPr>
        <p:spPr>
          <a:xfrm>
            <a:off x="13451022" y="-4729397"/>
            <a:ext cx="7616557" cy="7815497"/>
          </a:xfrm>
          <a:custGeom>
            <a:rect b="b" l="l" r="r" t="t"/>
            <a:pathLst>
              <a:path extrusionOk="0" h="7815497" w="7616557">
                <a:moveTo>
                  <a:pt x="0" y="0"/>
                </a:moveTo>
                <a:lnTo>
                  <a:pt x="7616556" y="0"/>
                </a:lnTo>
                <a:lnTo>
                  <a:pt x="7616556" y="7815497"/>
                </a:lnTo>
                <a:lnTo>
                  <a:pt x="0" y="7815497"/>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34" name="Google Shape;634;p31"/>
          <p:cNvSpPr/>
          <p:nvPr/>
        </p:nvSpPr>
        <p:spPr>
          <a:xfrm>
            <a:off x="-2851369" y="-3442596"/>
            <a:ext cx="6709932" cy="6885191"/>
          </a:xfrm>
          <a:custGeom>
            <a:rect b="b" l="l" r="r" t="t"/>
            <a:pathLst>
              <a:path extrusionOk="0" h="6885191" w="6709932">
                <a:moveTo>
                  <a:pt x="0" y="0"/>
                </a:moveTo>
                <a:lnTo>
                  <a:pt x="6709932" y="0"/>
                </a:lnTo>
                <a:lnTo>
                  <a:pt x="6709932" y="6885192"/>
                </a:lnTo>
                <a:lnTo>
                  <a:pt x="0" y="6885192"/>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635" name="Google Shape;635;p31"/>
          <p:cNvGrpSpPr/>
          <p:nvPr/>
        </p:nvGrpSpPr>
        <p:grpSpPr>
          <a:xfrm>
            <a:off x="3311829" y="147250"/>
            <a:ext cx="14406301" cy="10450575"/>
            <a:chOff x="0" y="-19050"/>
            <a:chExt cx="3156722" cy="2289940"/>
          </a:xfrm>
        </p:grpSpPr>
        <p:sp>
          <p:nvSpPr>
            <p:cNvPr id="636" name="Google Shape;636;p31"/>
            <p:cNvSpPr/>
            <p:nvPr/>
          </p:nvSpPr>
          <p:spPr>
            <a:xfrm>
              <a:off x="0" y="0"/>
              <a:ext cx="3156722" cy="2270890"/>
            </a:xfrm>
            <a:custGeom>
              <a:rect b="b" l="l" r="r" t="t"/>
              <a:pathLst>
                <a:path extrusionOk="0" h="2270890" w="3156722">
                  <a:moveTo>
                    <a:pt x="3156722" y="0"/>
                  </a:moveTo>
                  <a:lnTo>
                    <a:pt x="0" y="0"/>
                  </a:lnTo>
                  <a:lnTo>
                    <a:pt x="0" y="2082930"/>
                  </a:lnTo>
                  <a:lnTo>
                    <a:pt x="157480" y="2082930"/>
                  </a:lnTo>
                  <a:lnTo>
                    <a:pt x="157480" y="2270890"/>
                  </a:lnTo>
                  <a:lnTo>
                    <a:pt x="463550" y="2082930"/>
                  </a:lnTo>
                  <a:lnTo>
                    <a:pt x="3156722" y="2082930"/>
                  </a:lnTo>
                  <a:lnTo>
                    <a:pt x="3156722" y="0"/>
                  </a:lnTo>
                  <a:close/>
                </a:path>
              </a:pathLst>
            </a:custGeom>
            <a:gradFill>
              <a:gsLst>
                <a:gs pos="0">
                  <a:srgbClr val="A6A6A6"/>
                </a:gs>
                <a:gs pos="100000">
                  <a:srgbClr val="FFFFFF"/>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37" name="Google Shape;637;p31"/>
            <p:cNvSpPr txBox="1"/>
            <p:nvPr/>
          </p:nvSpPr>
          <p:spPr>
            <a:xfrm>
              <a:off x="0" y="-19050"/>
              <a:ext cx="3156722" cy="2099440"/>
            </a:xfrm>
            <a:prstGeom prst="rect">
              <a:avLst/>
            </a:prstGeom>
            <a:noFill/>
            <a:ln>
              <a:noFill/>
            </a:ln>
          </p:spPr>
          <p:txBody>
            <a:bodyPr anchorCtr="0" anchor="ctr" bIns="50800" lIns="50800" spcFirstLastPara="1" rIns="50800" wrap="square" tIns="50800">
              <a:noAutofit/>
            </a:bodyPr>
            <a:lstStyle/>
            <a:p>
              <a:pPr indent="0" lvl="0" marL="0" marR="0" rtl="0" algn="ctr">
                <a:lnSpc>
                  <a:spcPct val="158833"/>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638" name="Google Shape;638;p31"/>
          <p:cNvGrpSpPr/>
          <p:nvPr/>
        </p:nvGrpSpPr>
        <p:grpSpPr>
          <a:xfrm>
            <a:off x="503597" y="1778266"/>
            <a:ext cx="2283129" cy="1664329"/>
            <a:chOff x="0" y="-57150"/>
            <a:chExt cx="601318" cy="438342"/>
          </a:xfrm>
        </p:grpSpPr>
        <p:sp>
          <p:nvSpPr>
            <p:cNvPr id="639" name="Google Shape;639;p31"/>
            <p:cNvSpPr/>
            <p:nvPr/>
          </p:nvSpPr>
          <p:spPr>
            <a:xfrm>
              <a:off x="0" y="0"/>
              <a:ext cx="601318" cy="381192"/>
            </a:xfrm>
            <a:custGeom>
              <a:rect b="b" l="l" r="r" t="t"/>
              <a:pathLst>
                <a:path extrusionOk="0" h="381192" w="601318">
                  <a:moveTo>
                    <a:pt x="0" y="0"/>
                  </a:moveTo>
                  <a:lnTo>
                    <a:pt x="601318" y="0"/>
                  </a:lnTo>
                  <a:lnTo>
                    <a:pt x="601318" y="381192"/>
                  </a:lnTo>
                  <a:lnTo>
                    <a:pt x="0" y="381192"/>
                  </a:lnTo>
                  <a:close/>
                </a:path>
              </a:pathLst>
            </a:custGeom>
            <a:solidFill>
              <a:srgbClr val="1A1A1A"/>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40" name="Google Shape;640;p31"/>
            <p:cNvSpPr txBox="1"/>
            <p:nvPr/>
          </p:nvSpPr>
          <p:spPr>
            <a:xfrm>
              <a:off x="0" y="-57150"/>
              <a:ext cx="601318" cy="438342"/>
            </a:xfrm>
            <a:prstGeom prst="rect">
              <a:avLst/>
            </a:prstGeom>
            <a:noFill/>
            <a:ln>
              <a:noFill/>
            </a:ln>
          </p:spPr>
          <p:txBody>
            <a:bodyPr anchorCtr="0" anchor="ctr" bIns="50800" lIns="50800" spcFirstLastPara="1" rIns="50800" wrap="square" tIns="50800">
              <a:noAutofit/>
            </a:bodyPr>
            <a:lstStyle/>
            <a:p>
              <a:pPr indent="0" lvl="0" marL="0" marR="0" rtl="0" algn="ctr">
                <a:lnSpc>
                  <a:spcPct val="138007"/>
                </a:lnSpc>
                <a:spcBef>
                  <a:spcPts val="0"/>
                </a:spcBef>
                <a:spcAft>
                  <a:spcPts val="0"/>
                </a:spcAft>
                <a:buNone/>
              </a:pPr>
              <a:r>
                <a:rPr lang="en-US" sz="2981">
                  <a:solidFill>
                    <a:srgbClr val="FFFFFF"/>
                  </a:solidFill>
                  <a:latin typeface="Oswald"/>
                  <a:ea typeface="Oswald"/>
                  <a:cs typeface="Oswald"/>
                  <a:sym typeface="Oswald"/>
                </a:rPr>
                <a:t>ĐÁNH GIÁ</a:t>
              </a:r>
              <a:endParaRPr/>
            </a:p>
          </p:txBody>
        </p:sp>
      </p:grpSp>
      <p:grpSp>
        <p:nvGrpSpPr>
          <p:cNvPr id="641" name="Google Shape;641;p31"/>
          <p:cNvGrpSpPr/>
          <p:nvPr/>
        </p:nvGrpSpPr>
        <p:grpSpPr>
          <a:xfrm>
            <a:off x="503597" y="6925271"/>
            <a:ext cx="2283129" cy="1664329"/>
            <a:chOff x="0" y="-57150"/>
            <a:chExt cx="601318" cy="438342"/>
          </a:xfrm>
        </p:grpSpPr>
        <p:sp>
          <p:nvSpPr>
            <p:cNvPr id="642" name="Google Shape;642;p31"/>
            <p:cNvSpPr/>
            <p:nvPr/>
          </p:nvSpPr>
          <p:spPr>
            <a:xfrm>
              <a:off x="0" y="0"/>
              <a:ext cx="601318" cy="381192"/>
            </a:xfrm>
            <a:custGeom>
              <a:rect b="b" l="l" r="r" t="t"/>
              <a:pathLst>
                <a:path extrusionOk="0" h="381192" w="601318">
                  <a:moveTo>
                    <a:pt x="0" y="0"/>
                  </a:moveTo>
                  <a:lnTo>
                    <a:pt x="601318" y="0"/>
                  </a:lnTo>
                  <a:lnTo>
                    <a:pt x="601318" y="381192"/>
                  </a:lnTo>
                  <a:lnTo>
                    <a:pt x="0" y="381192"/>
                  </a:lnTo>
                  <a:close/>
                </a:path>
              </a:pathLst>
            </a:custGeom>
            <a:solidFill>
              <a:srgbClr val="1A1A1A"/>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43" name="Google Shape;643;p31"/>
            <p:cNvSpPr txBox="1"/>
            <p:nvPr/>
          </p:nvSpPr>
          <p:spPr>
            <a:xfrm>
              <a:off x="0" y="-57150"/>
              <a:ext cx="601318" cy="438342"/>
            </a:xfrm>
            <a:prstGeom prst="rect">
              <a:avLst/>
            </a:prstGeom>
            <a:noFill/>
            <a:ln>
              <a:noFill/>
            </a:ln>
          </p:spPr>
          <p:txBody>
            <a:bodyPr anchorCtr="0" anchor="ctr" bIns="50800" lIns="50800" spcFirstLastPara="1" rIns="50800" wrap="square" tIns="50800">
              <a:noAutofit/>
            </a:bodyPr>
            <a:lstStyle/>
            <a:p>
              <a:pPr indent="0" lvl="0" marL="0" marR="0" rtl="0" algn="ctr">
                <a:lnSpc>
                  <a:spcPct val="138007"/>
                </a:lnSpc>
                <a:spcBef>
                  <a:spcPts val="0"/>
                </a:spcBef>
                <a:spcAft>
                  <a:spcPts val="0"/>
                </a:spcAft>
                <a:buNone/>
              </a:pPr>
              <a:r>
                <a:rPr lang="en-US" sz="2981">
                  <a:solidFill>
                    <a:srgbClr val="FFFFFF"/>
                  </a:solidFill>
                  <a:latin typeface="Oswald"/>
                  <a:ea typeface="Oswald"/>
                  <a:cs typeface="Oswald"/>
                  <a:sym typeface="Oswald"/>
                </a:rPr>
                <a:t>MỞ RỘNG</a:t>
              </a:r>
              <a:endParaRPr/>
            </a:p>
          </p:txBody>
        </p:sp>
      </p:grpSp>
      <p:grpSp>
        <p:nvGrpSpPr>
          <p:cNvPr id="644" name="Google Shape;644;p31"/>
          <p:cNvGrpSpPr/>
          <p:nvPr/>
        </p:nvGrpSpPr>
        <p:grpSpPr>
          <a:xfrm>
            <a:off x="3597170" y="500574"/>
            <a:ext cx="13400737" cy="5785399"/>
            <a:chOff x="0" y="-19050"/>
            <a:chExt cx="2587900" cy="1117255"/>
          </a:xfrm>
        </p:grpSpPr>
        <p:sp>
          <p:nvSpPr>
            <p:cNvPr id="645" name="Google Shape;645;p31"/>
            <p:cNvSpPr/>
            <p:nvPr/>
          </p:nvSpPr>
          <p:spPr>
            <a:xfrm>
              <a:off x="0" y="0"/>
              <a:ext cx="2587900" cy="1098205"/>
            </a:xfrm>
            <a:custGeom>
              <a:rect b="b" l="l" r="r" t="t"/>
              <a:pathLst>
                <a:path extrusionOk="0" h="1098205" w="2587900">
                  <a:moveTo>
                    <a:pt x="0" y="0"/>
                  </a:moveTo>
                  <a:lnTo>
                    <a:pt x="2587900" y="0"/>
                  </a:lnTo>
                  <a:lnTo>
                    <a:pt x="2587900" y="1098205"/>
                  </a:lnTo>
                  <a:lnTo>
                    <a:pt x="0" y="1098205"/>
                  </a:lnTo>
                  <a:close/>
                </a:path>
              </a:pathLst>
            </a:custGeom>
            <a:solidFill>
              <a:srgbClr val="000000">
                <a:alpha val="0"/>
              </a:srgbClr>
            </a:solidFill>
            <a:ln cap="sq" cmpd="sng" w="38100">
              <a:solidFill>
                <a:srgbClr val="000000"/>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46" name="Google Shape;646;p31"/>
            <p:cNvSpPr txBox="1"/>
            <p:nvPr/>
          </p:nvSpPr>
          <p:spPr>
            <a:xfrm>
              <a:off x="0" y="-19050"/>
              <a:ext cx="2587900" cy="1117255"/>
            </a:xfrm>
            <a:prstGeom prst="rect">
              <a:avLst/>
            </a:prstGeom>
            <a:noFill/>
            <a:ln>
              <a:noFill/>
            </a:ln>
          </p:spPr>
          <p:txBody>
            <a:bodyPr anchorCtr="0" anchor="ctr" bIns="50800" lIns="50800" spcFirstLastPara="1" rIns="50800" wrap="square" tIns="50800">
              <a:noAutofit/>
            </a:bodyPr>
            <a:lstStyle/>
            <a:p>
              <a:pPr indent="0" lvl="0" marL="0" marR="0" rtl="0" algn="ctr">
                <a:lnSpc>
                  <a:spcPct val="158833"/>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647" name="Google Shape;647;p31"/>
          <p:cNvSpPr txBox="1"/>
          <p:nvPr/>
        </p:nvSpPr>
        <p:spPr>
          <a:xfrm>
            <a:off x="4032053" y="747021"/>
            <a:ext cx="12965854" cy="5324475"/>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en-US" sz="3000">
                <a:solidFill>
                  <a:srgbClr val="000000"/>
                </a:solidFill>
                <a:latin typeface="Arial"/>
                <a:ea typeface="Arial"/>
                <a:cs typeface="Arial"/>
                <a:sym typeface="Arial"/>
              </a:rPr>
              <a:t>Đạt được: Hoàn thiện được các chức năng cần, có của hệ thống firewall kết hợp proxy</a:t>
            </a:r>
            <a:endParaRPr/>
          </a:p>
          <a:p>
            <a:pPr indent="0" lvl="0" marL="0" marR="0" rtl="0" algn="l">
              <a:lnSpc>
                <a:spcPct val="140000"/>
              </a:lnSpc>
              <a:spcBef>
                <a:spcPts val="0"/>
              </a:spcBef>
              <a:spcAft>
                <a:spcPts val="0"/>
              </a:spcAft>
              <a:buNone/>
            </a:pPr>
            <a:r>
              <a:rPr lang="en-US" sz="3000">
                <a:solidFill>
                  <a:srgbClr val="000000"/>
                </a:solidFill>
                <a:latin typeface="Arial"/>
                <a:ea typeface="Arial"/>
                <a:cs typeface="Arial"/>
                <a:sym typeface="Arial"/>
              </a:rPr>
              <a:t>Khó khăn:</a:t>
            </a:r>
            <a:endParaRPr/>
          </a:p>
          <a:p>
            <a:pPr indent="-323851" lvl="1" marL="647702" marR="0" rtl="0" algn="l">
              <a:lnSpc>
                <a:spcPct val="140000"/>
              </a:lnSpc>
              <a:spcBef>
                <a:spcPts val="0"/>
              </a:spcBef>
              <a:spcAft>
                <a:spcPts val="0"/>
              </a:spcAft>
              <a:buClr>
                <a:srgbClr val="000000"/>
              </a:buClr>
              <a:buSzPts val="3000"/>
              <a:buFont typeface="Arial"/>
              <a:buChar char="•"/>
            </a:pPr>
            <a:r>
              <a:rPr b="0" i="0" lang="en-US" sz="3000" u="none" cap="none" strike="noStrike">
                <a:solidFill>
                  <a:srgbClr val="000000"/>
                </a:solidFill>
                <a:latin typeface="Arial"/>
                <a:ea typeface="Arial"/>
                <a:cs typeface="Arial"/>
                <a:sym typeface="Arial"/>
              </a:rPr>
              <a:t>Gặp khó khăn trong việc triển khai và hiểu chức năng của các công cụ</a:t>
            </a:r>
            <a:endParaRPr/>
          </a:p>
          <a:p>
            <a:pPr indent="-323851" lvl="1" marL="647702" marR="0" rtl="0" algn="l">
              <a:lnSpc>
                <a:spcPct val="140000"/>
              </a:lnSpc>
              <a:spcBef>
                <a:spcPts val="0"/>
              </a:spcBef>
              <a:spcAft>
                <a:spcPts val="0"/>
              </a:spcAft>
              <a:buClr>
                <a:srgbClr val="000000"/>
              </a:buClr>
              <a:buSzPts val="3000"/>
              <a:buFont typeface="Arial"/>
              <a:buChar char="•"/>
            </a:pPr>
            <a:r>
              <a:rPr b="0" i="0" lang="en-US" sz="3000" u="none" cap="none" strike="noStrike">
                <a:solidFill>
                  <a:srgbClr val="000000"/>
                </a:solidFill>
                <a:latin typeface="Arial"/>
                <a:ea typeface="Arial"/>
                <a:cs typeface="Arial"/>
                <a:sym typeface="Arial"/>
              </a:rPr>
              <a:t>IP table :   Chưa khai thác được bảng mangle, </a:t>
            </a:r>
            <a:endParaRPr/>
          </a:p>
          <a:p>
            <a:pPr indent="-323851" lvl="1" marL="647702" marR="0" rtl="0" algn="l">
              <a:lnSpc>
                <a:spcPct val="140000"/>
              </a:lnSpc>
              <a:spcBef>
                <a:spcPts val="0"/>
              </a:spcBef>
              <a:spcAft>
                <a:spcPts val="0"/>
              </a:spcAft>
              <a:buClr>
                <a:srgbClr val="000000"/>
              </a:buClr>
              <a:buSzPts val="3000"/>
              <a:buFont typeface="Arial"/>
              <a:buChar char="•"/>
            </a:pPr>
            <a:r>
              <a:rPr b="0" i="0" lang="en-US" sz="3000" u="none" cap="none" strike="noStrike">
                <a:solidFill>
                  <a:srgbClr val="000000"/>
                </a:solidFill>
                <a:latin typeface="Arial"/>
                <a:ea typeface="Arial"/>
                <a:cs typeface="Arial"/>
                <a:sym typeface="Arial"/>
              </a:rPr>
              <a:t>Squid Proxy: Chưa hoàn thiện được các chức năng cơ bản của Squid, caching các gói tin HTTPs, Load Balencer</a:t>
            </a:r>
            <a:endParaRPr/>
          </a:p>
          <a:p>
            <a:pPr indent="-323851" lvl="1" marL="647702" marR="0" rtl="0" algn="l">
              <a:lnSpc>
                <a:spcPct val="140000"/>
              </a:lnSpc>
              <a:spcBef>
                <a:spcPts val="0"/>
              </a:spcBef>
              <a:spcAft>
                <a:spcPts val="0"/>
              </a:spcAft>
              <a:buClr>
                <a:srgbClr val="000000"/>
              </a:buClr>
              <a:buSzPts val="3000"/>
              <a:buFont typeface="Arial"/>
              <a:buChar char="•"/>
            </a:pPr>
            <a:r>
              <a:rPr b="0" i="0" lang="en-US" sz="3000" u="none" cap="none" strike="noStrike">
                <a:solidFill>
                  <a:srgbClr val="000000"/>
                </a:solidFill>
                <a:latin typeface="Arial"/>
                <a:ea typeface="Arial"/>
                <a:cs typeface="Arial"/>
                <a:sym typeface="Arial"/>
              </a:rPr>
              <a:t>Chưa khai thác được việc kiểm tra sâu nội dung gói tin - giải mã SSL/TLS để phát hiện hiểm họa nằm sâu trong gói tin đã mã hóa</a:t>
            </a:r>
            <a:endParaRPr/>
          </a:p>
        </p:txBody>
      </p:sp>
      <p:sp>
        <p:nvSpPr>
          <p:cNvPr id="648" name="Google Shape;648;p31"/>
          <p:cNvSpPr txBox="1"/>
          <p:nvPr/>
        </p:nvSpPr>
        <p:spPr>
          <a:xfrm>
            <a:off x="4046275" y="6237157"/>
            <a:ext cx="12951631" cy="3190875"/>
          </a:xfrm>
          <a:prstGeom prst="rect">
            <a:avLst/>
          </a:prstGeom>
          <a:noFill/>
          <a:ln>
            <a:noFill/>
          </a:ln>
        </p:spPr>
        <p:txBody>
          <a:bodyPr anchorCtr="0" anchor="t" bIns="0" lIns="0" spcFirstLastPara="1" rIns="0" wrap="square" tIns="0">
            <a:spAutoFit/>
          </a:bodyPr>
          <a:lstStyle/>
          <a:p>
            <a:pPr indent="-323850" lvl="1" marL="647700" marR="0" rtl="0" algn="l">
              <a:lnSpc>
                <a:spcPct val="140000"/>
              </a:lnSpc>
              <a:spcBef>
                <a:spcPts val="0"/>
              </a:spcBef>
              <a:spcAft>
                <a:spcPts val="0"/>
              </a:spcAft>
              <a:buClr>
                <a:srgbClr val="000000"/>
              </a:buClr>
              <a:buSzPts val="3000"/>
              <a:buFont typeface="Arial"/>
              <a:buChar char="•"/>
            </a:pPr>
            <a:r>
              <a:rPr b="0" i="0" lang="en-US" sz="3000" u="none" cap="none" strike="noStrike">
                <a:solidFill>
                  <a:srgbClr val="000000"/>
                </a:solidFill>
                <a:latin typeface="Arial"/>
                <a:ea typeface="Arial"/>
                <a:cs typeface="Arial"/>
                <a:sym typeface="Arial"/>
              </a:rPr>
              <a:t>Tích hợp hệ thống kiểm tra gói tin sâu hơn (DPI - Deep Packet Inspection) để phát hiện các mối đe dọa tiềm ẩn trong lưu lượng được mã hóa.</a:t>
            </a:r>
            <a:endParaRPr/>
          </a:p>
          <a:p>
            <a:pPr indent="-323850" lvl="1" marL="647700" marR="0" rtl="0" algn="l">
              <a:lnSpc>
                <a:spcPct val="140000"/>
              </a:lnSpc>
              <a:spcBef>
                <a:spcPts val="0"/>
              </a:spcBef>
              <a:spcAft>
                <a:spcPts val="0"/>
              </a:spcAft>
              <a:buClr>
                <a:srgbClr val="000000"/>
              </a:buClr>
              <a:buSzPts val="3000"/>
              <a:buFont typeface="Arial"/>
              <a:buChar char="•"/>
            </a:pPr>
            <a:r>
              <a:rPr b="0" i="0" lang="en-US" sz="3000" u="none" cap="none" strike="noStrike">
                <a:solidFill>
                  <a:srgbClr val="000000"/>
                </a:solidFill>
                <a:latin typeface="Arial"/>
                <a:ea typeface="Arial"/>
                <a:cs typeface="Arial"/>
                <a:sym typeface="Arial"/>
              </a:rPr>
              <a:t>Hoàn thiện chức năng caching trong Squid Proxy để tăng hiệu suất xử lý khi truy cập các trang web phổ biến.</a:t>
            </a:r>
            <a:endParaRPr/>
          </a:p>
          <a:p>
            <a:pPr indent="0" lvl="0" marL="0" marR="0" rtl="0" algn="l">
              <a:lnSpc>
                <a:spcPct val="140000"/>
              </a:lnSpc>
              <a:spcBef>
                <a:spcPts val="0"/>
              </a:spcBef>
              <a:spcAft>
                <a:spcPts val="0"/>
              </a:spcAft>
              <a:buNone/>
            </a:pPr>
            <a:r>
              <a:t/>
            </a:r>
            <a:endParaRPr sz="3000">
              <a:solidFill>
                <a:srgbClr val="000000"/>
              </a:solidFill>
              <a:latin typeface="Arial"/>
              <a:ea typeface="Arial"/>
              <a:cs typeface="Arial"/>
              <a:sym typeface="Arial"/>
            </a:endParaRPr>
          </a:p>
        </p:txBody>
      </p:sp>
      <p:grpSp>
        <p:nvGrpSpPr>
          <p:cNvPr id="649" name="Google Shape;649;p31"/>
          <p:cNvGrpSpPr/>
          <p:nvPr/>
        </p:nvGrpSpPr>
        <p:grpSpPr>
          <a:xfrm>
            <a:off x="3597170" y="6205187"/>
            <a:ext cx="13400737" cy="2924163"/>
            <a:chOff x="0" y="-19050"/>
            <a:chExt cx="2587900" cy="564704"/>
          </a:xfrm>
        </p:grpSpPr>
        <p:sp>
          <p:nvSpPr>
            <p:cNvPr id="650" name="Google Shape;650;p31"/>
            <p:cNvSpPr/>
            <p:nvPr/>
          </p:nvSpPr>
          <p:spPr>
            <a:xfrm>
              <a:off x="0" y="0"/>
              <a:ext cx="2587900" cy="545654"/>
            </a:xfrm>
            <a:custGeom>
              <a:rect b="b" l="l" r="r" t="t"/>
              <a:pathLst>
                <a:path extrusionOk="0" h="545654" w="2587900">
                  <a:moveTo>
                    <a:pt x="0" y="0"/>
                  </a:moveTo>
                  <a:lnTo>
                    <a:pt x="2587900" y="0"/>
                  </a:lnTo>
                  <a:lnTo>
                    <a:pt x="2587900" y="545654"/>
                  </a:lnTo>
                  <a:lnTo>
                    <a:pt x="0" y="545654"/>
                  </a:lnTo>
                  <a:close/>
                </a:path>
              </a:pathLst>
            </a:custGeom>
            <a:solidFill>
              <a:srgbClr val="000000">
                <a:alpha val="0"/>
              </a:srgbClr>
            </a:solidFill>
            <a:ln cap="sq" cmpd="sng" w="38100">
              <a:solidFill>
                <a:srgbClr val="000000"/>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51" name="Google Shape;651;p31"/>
            <p:cNvSpPr txBox="1"/>
            <p:nvPr/>
          </p:nvSpPr>
          <p:spPr>
            <a:xfrm>
              <a:off x="0" y="-19050"/>
              <a:ext cx="2587900" cy="564704"/>
            </a:xfrm>
            <a:prstGeom prst="rect">
              <a:avLst/>
            </a:prstGeom>
            <a:noFill/>
            <a:ln>
              <a:noFill/>
            </a:ln>
          </p:spPr>
          <p:txBody>
            <a:bodyPr anchorCtr="0" anchor="ctr" bIns="50800" lIns="50800" spcFirstLastPara="1" rIns="50800" wrap="square" tIns="50800">
              <a:noAutofit/>
            </a:bodyPr>
            <a:lstStyle/>
            <a:p>
              <a:pPr indent="0" lvl="0" marL="0" marR="0" rtl="0" algn="ctr">
                <a:lnSpc>
                  <a:spcPct val="158833"/>
                </a:lnSpc>
                <a:spcBef>
                  <a:spcPts val="0"/>
                </a:spcBef>
                <a:spcAft>
                  <a:spcPts val="0"/>
                </a:spcAft>
                <a:buNone/>
              </a:pPr>
              <a:r>
                <a:t/>
              </a:r>
              <a:endParaRPr sz="1800">
                <a:solidFill>
                  <a:schemeClr val="dk1"/>
                </a:solidFill>
                <a:latin typeface="Calibri"/>
                <a:ea typeface="Calibri"/>
                <a:cs typeface="Calibri"/>
                <a:sym typeface="Calibri"/>
              </a:endParaRPr>
            </a:p>
          </p:txBody>
        </p:sp>
      </p:gr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D9D9"/>
        </a:solidFill>
      </p:bgPr>
    </p:bg>
    <p:spTree>
      <p:nvGrpSpPr>
        <p:cNvPr id="655" name="Shape 655"/>
        <p:cNvGrpSpPr/>
        <p:nvPr/>
      </p:nvGrpSpPr>
      <p:grpSpPr>
        <a:xfrm>
          <a:off x="0" y="0"/>
          <a:ext cx="0" cy="0"/>
          <a:chOff x="0" y="0"/>
          <a:chExt cx="0" cy="0"/>
        </a:xfrm>
      </p:grpSpPr>
      <p:pic>
        <p:nvPicPr>
          <p:cNvPr id="656" name="Google Shape;656;p32"/>
          <p:cNvPicPr preferRelativeResize="0"/>
          <p:nvPr/>
        </p:nvPicPr>
        <p:blipFill rotWithShape="1">
          <a:blip r:embed="rId3">
            <a:alphaModFix/>
          </a:blip>
          <a:srcRect b="0" l="0" r="0" t="0"/>
          <a:stretch/>
        </p:blipFill>
        <p:spPr>
          <a:xfrm>
            <a:off x="3067029" y="1028700"/>
            <a:ext cx="14630400" cy="8229600"/>
          </a:xfrm>
          <a:prstGeom prst="rect">
            <a:avLst/>
          </a:prstGeom>
          <a:noFill/>
          <a:ln>
            <a:noFill/>
          </a:ln>
        </p:spPr>
      </p:pic>
      <p:grpSp>
        <p:nvGrpSpPr>
          <p:cNvPr id="657" name="Google Shape;657;p32"/>
          <p:cNvGrpSpPr/>
          <p:nvPr/>
        </p:nvGrpSpPr>
        <p:grpSpPr>
          <a:xfrm>
            <a:off x="503597" y="1778266"/>
            <a:ext cx="2283129" cy="1664329"/>
            <a:chOff x="0" y="-57150"/>
            <a:chExt cx="601318" cy="438342"/>
          </a:xfrm>
        </p:grpSpPr>
        <p:sp>
          <p:nvSpPr>
            <p:cNvPr id="658" name="Google Shape;658;p32"/>
            <p:cNvSpPr/>
            <p:nvPr/>
          </p:nvSpPr>
          <p:spPr>
            <a:xfrm>
              <a:off x="0" y="0"/>
              <a:ext cx="601318" cy="381192"/>
            </a:xfrm>
            <a:custGeom>
              <a:rect b="b" l="l" r="r" t="t"/>
              <a:pathLst>
                <a:path extrusionOk="0" h="381192" w="601318">
                  <a:moveTo>
                    <a:pt x="0" y="0"/>
                  </a:moveTo>
                  <a:lnTo>
                    <a:pt x="601318" y="0"/>
                  </a:lnTo>
                  <a:lnTo>
                    <a:pt x="601318" y="381192"/>
                  </a:lnTo>
                  <a:lnTo>
                    <a:pt x="0" y="381192"/>
                  </a:lnTo>
                  <a:close/>
                </a:path>
              </a:pathLst>
            </a:custGeom>
            <a:solidFill>
              <a:srgbClr val="1A1A1A"/>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59" name="Google Shape;659;p32"/>
            <p:cNvSpPr txBox="1"/>
            <p:nvPr/>
          </p:nvSpPr>
          <p:spPr>
            <a:xfrm>
              <a:off x="0" y="-57150"/>
              <a:ext cx="601318" cy="438342"/>
            </a:xfrm>
            <a:prstGeom prst="rect">
              <a:avLst/>
            </a:prstGeom>
            <a:noFill/>
            <a:ln>
              <a:noFill/>
            </a:ln>
          </p:spPr>
          <p:txBody>
            <a:bodyPr anchorCtr="0" anchor="ctr" bIns="50800" lIns="50800" spcFirstLastPara="1" rIns="50800" wrap="square" tIns="50800">
              <a:noAutofit/>
            </a:bodyPr>
            <a:lstStyle/>
            <a:p>
              <a:pPr indent="0" lvl="0" marL="0" marR="0" rtl="0" algn="ctr">
                <a:lnSpc>
                  <a:spcPct val="138007"/>
                </a:lnSpc>
                <a:spcBef>
                  <a:spcPts val="0"/>
                </a:spcBef>
                <a:spcAft>
                  <a:spcPts val="0"/>
                </a:spcAft>
                <a:buNone/>
              </a:pPr>
              <a:r>
                <a:rPr lang="en-US" sz="2981">
                  <a:solidFill>
                    <a:srgbClr val="FFFFFF"/>
                  </a:solidFill>
                  <a:latin typeface="Oswald"/>
                  <a:ea typeface="Oswald"/>
                  <a:cs typeface="Oswald"/>
                  <a:sym typeface="Oswald"/>
                </a:rPr>
                <a:t>DEMO</a:t>
              </a:r>
              <a:endParaRPr/>
            </a:p>
          </p:txBody>
        </p:sp>
      </p:gr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D9D9"/>
        </a:solidFill>
      </p:bgPr>
    </p:bg>
    <p:spTree>
      <p:nvGrpSpPr>
        <p:cNvPr id="663" name="Shape 663"/>
        <p:cNvGrpSpPr/>
        <p:nvPr/>
      </p:nvGrpSpPr>
      <p:grpSpPr>
        <a:xfrm>
          <a:off x="0" y="0"/>
          <a:ext cx="0" cy="0"/>
          <a:chOff x="0" y="0"/>
          <a:chExt cx="0" cy="0"/>
        </a:xfrm>
      </p:grpSpPr>
      <p:grpSp>
        <p:nvGrpSpPr>
          <p:cNvPr id="664" name="Google Shape;664;p33"/>
          <p:cNvGrpSpPr/>
          <p:nvPr/>
        </p:nvGrpSpPr>
        <p:grpSpPr>
          <a:xfrm>
            <a:off x="503597" y="1778266"/>
            <a:ext cx="2283129" cy="1664329"/>
            <a:chOff x="0" y="-57150"/>
            <a:chExt cx="601318" cy="438342"/>
          </a:xfrm>
        </p:grpSpPr>
        <p:sp>
          <p:nvSpPr>
            <p:cNvPr id="665" name="Google Shape;665;p33"/>
            <p:cNvSpPr/>
            <p:nvPr/>
          </p:nvSpPr>
          <p:spPr>
            <a:xfrm>
              <a:off x="0" y="0"/>
              <a:ext cx="601318" cy="381192"/>
            </a:xfrm>
            <a:custGeom>
              <a:rect b="b" l="l" r="r" t="t"/>
              <a:pathLst>
                <a:path extrusionOk="0" h="381192" w="601318">
                  <a:moveTo>
                    <a:pt x="0" y="0"/>
                  </a:moveTo>
                  <a:lnTo>
                    <a:pt x="601318" y="0"/>
                  </a:lnTo>
                  <a:lnTo>
                    <a:pt x="601318" y="381192"/>
                  </a:lnTo>
                  <a:lnTo>
                    <a:pt x="0" y="381192"/>
                  </a:lnTo>
                  <a:close/>
                </a:path>
              </a:pathLst>
            </a:custGeom>
            <a:solidFill>
              <a:srgbClr val="1A1A1A"/>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66" name="Google Shape;666;p33"/>
            <p:cNvSpPr txBox="1"/>
            <p:nvPr/>
          </p:nvSpPr>
          <p:spPr>
            <a:xfrm>
              <a:off x="0" y="-57150"/>
              <a:ext cx="601318" cy="438342"/>
            </a:xfrm>
            <a:prstGeom prst="rect">
              <a:avLst/>
            </a:prstGeom>
            <a:noFill/>
            <a:ln>
              <a:noFill/>
            </a:ln>
          </p:spPr>
          <p:txBody>
            <a:bodyPr anchorCtr="0" anchor="ctr" bIns="50800" lIns="50800" spcFirstLastPara="1" rIns="50800" wrap="square" tIns="50800">
              <a:noAutofit/>
            </a:bodyPr>
            <a:lstStyle/>
            <a:p>
              <a:pPr indent="0" lvl="0" marL="0" marR="0" rtl="0" algn="ctr">
                <a:lnSpc>
                  <a:spcPct val="138007"/>
                </a:lnSpc>
                <a:spcBef>
                  <a:spcPts val="0"/>
                </a:spcBef>
                <a:spcAft>
                  <a:spcPts val="0"/>
                </a:spcAft>
                <a:buNone/>
              </a:pPr>
              <a:r>
                <a:rPr lang="en-US" sz="2981">
                  <a:solidFill>
                    <a:srgbClr val="FFFFFF"/>
                  </a:solidFill>
                  <a:latin typeface="Oswald"/>
                  <a:ea typeface="Oswald"/>
                  <a:cs typeface="Oswald"/>
                  <a:sym typeface="Oswald"/>
                </a:rPr>
                <a:t>DEMO</a:t>
              </a:r>
              <a:endParaRPr/>
            </a:p>
          </p:txBody>
        </p:sp>
      </p:grpSp>
      <p:pic>
        <p:nvPicPr>
          <p:cNvPr id="667" name="Google Shape;667;p33"/>
          <p:cNvPicPr preferRelativeResize="0"/>
          <p:nvPr/>
        </p:nvPicPr>
        <p:blipFill rotWithShape="1">
          <a:blip r:embed="rId3">
            <a:alphaModFix/>
          </a:blip>
          <a:srcRect b="0" l="0" r="0" t="0"/>
          <a:stretch/>
        </p:blipFill>
        <p:spPr>
          <a:xfrm>
            <a:off x="3228066" y="1028700"/>
            <a:ext cx="14657544" cy="82296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1" name="Shape 671"/>
        <p:cNvGrpSpPr/>
        <p:nvPr/>
      </p:nvGrpSpPr>
      <p:grpSpPr>
        <a:xfrm>
          <a:off x="0" y="0"/>
          <a:ext cx="0" cy="0"/>
          <a:chOff x="0" y="0"/>
          <a:chExt cx="0" cy="0"/>
        </a:xfrm>
      </p:grpSpPr>
      <p:sp>
        <p:nvSpPr>
          <p:cNvPr id="672" name="Google Shape;672;p34"/>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673" name="Google Shape;673;p34"/>
          <p:cNvGrpSpPr/>
          <p:nvPr/>
        </p:nvGrpSpPr>
        <p:grpSpPr>
          <a:xfrm>
            <a:off x="15500326" y="1064386"/>
            <a:ext cx="3086100" cy="2796778"/>
            <a:chOff x="0" y="-38100"/>
            <a:chExt cx="812800" cy="736600"/>
          </a:xfrm>
        </p:grpSpPr>
        <p:sp>
          <p:nvSpPr>
            <p:cNvPr id="674" name="Google Shape;674;p34"/>
            <p:cNvSpPr/>
            <p:nvPr/>
          </p:nvSpPr>
          <p:spPr>
            <a:xfrm>
              <a:off x="0" y="0"/>
              <a:ext cx="812800" cy="698500"/>
            </a:xfrm>
            <a:custGeom>
              <a:rect b="b" l="l" r="r" t="t"/>
              <a:pathLst>
                <a:path extrusionOk="0"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97A2A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75" name="Google Shape;675;p34"/>
            <p:cNvSpPr txBox="1"/>
            <p:nvPr/>
          </p:nvSpPr>
          <p:spPr>
            <a:xfrm>
              <a:off x="114300" y="-38100"/>
              <a:ext cx="584200" cy="7366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676" name="Google Shape;676;p34"/>
          <p:cNvGrpSpPr/>
          <p:nvPr/>
        </p:nvGrpSpPr>
        <p:grpSpPr>
          <a:xfrm>
            <a:off x="12414226" y="5947178"/>
            <a:ext cx="3086100" cy="2796778"/>
            <a:chOff x="0" y="-38100"/>
            <a:chExt cx="812800" cy="736600"/>
          </a:xfrm>
        </p:grpSpPr>
        <p:sp>
          <p:nvSpPr>
            <p:cNvPr id="677" name="Google Shape;677;p34"/>
            <p:cNvSpPr/>
            <p:nvPr/>
          </p:nvSpPr>
          <p:spPr>
            <a:xfrm>
              <a:off x="0" y="0"/>
              <a:ext cx="812800" cy="698500"/>
            </a:xfrm>
            <a:custGeom>
              <a:rect b="b" l="l" r="r" t="t"/>
              <a:pathLst>
                <a:path extrusionOk="0"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97A2A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78" name="Google Shape;678;p34"/>
            <p:cNvSpPr txBox="1"/>
            <p:nvPr/>
          </p:nvSpPr>
          <p:spPr>
            <a:xfrm>
              <a:off x="114300" y="-38100"/>
              <a:ext cx="584200" cy="7366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679" name="Google Shape;679;p34"/>
          <p:cNvSpPr/>
          <p:nvPr/>
        </p:nvSpPr>
        <p:spPr>
          <a:xfrm>
            <a:off x="12414226" y="2091882"/>
            <a:ext cx="7101947" cy="6103235"/>
          </a:xfrm>
          <a:custGeom>
            <a:rect b="b" l="l" r="r" t="t"/>
            <a:pathLst>
              <a:path extrusionOk="0" h="698500" w="812800">
                <a:moveTo>
                  <a:pt x="812800" y="349250"/>
                </a:moveTo>
                <a:lnTo>
                  <a:pt x="609600" y="698500"/>
                </a:lnTo>
                <a:lnTo>
                  <a:pt x="203200" y="698500"/>
                </a:lnTo>
                <a:lnTo>
                  <a:pt x="0" y="349250"/>
                </a:lnTo>
                <a:lnTo>
                  <a:pt x="203200" y="0"/>
                </a:lnTo>
                <a:lnTo>
                  <a:pt x="609600" y="0"/>
                </a:lnTo>
                <a:lnTo>
                  <a:pt x="812800" y="349250"/>
                </a:lnTo>
                <a:close/>
              </a:path>
            </a:pathLst>
          </a:custGeom>
          <a:blipFill rotWithShape="1">
            <a:blip r:embed="rId4">
              <a:alphaModFix/>
            </a:blip>
            <a:stretch>
              <a:fillRect b="0" l="-26387" r="-26387"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80" name="Google Shape;680;p34"/>
          <p:cNvSpPr txBox="1"/>
          <p:nvPr/>
        </p:nvSpPr>
        <p:spPr>
          <a:xfrm>
            <a:off x="474374" y="3098504"/>
            <a:ext cx="10349855" cy="4204292"/>
          </a:xfrm>
          <a:prstGeom prst="rect">
            <a:avLst/>
          </a:prstGeom>
          <a:noFill/>
          <a:ln>
            <a:noFill/>
          </a:ln>
        </p:spPr>
        <p:txBody>
          <a:bodyPr anchorCtr="0" anchor="t" bIns="0" lIns="0" spcFirstLastPara="1" rIns="0" wrap="square" tIns="0">
            <a:spAutoFit/>
          </a:bodyPr>
          <a:lstStyle/>
          <a:p>
            <a:pPr indent="0" lvl="0" marL="0" marR="0" rtl="0" algn="ctr">
              <a:lnSpc>
                <a:spcPct val="111003"/>
              </a:lnSpc>
              <a:spcBef>
                <a:spcPts val="0"/>
              </a:spcBef>
              <a:spcAft>
                <a:spcPts val="0"/>
              </a:spcAft>
              <a:buNone/>
            </a:pPr>
            <a:r>
              <a:rPr lang="en-US" sz="14723">
                <a:solidFill>
                  <a:srgbClr val="000000"/>
                </a:solidFill>
                <a:latin typeface="Bebas Neue"/>
                <a:ea typeface="Bebas Neue"/>
                <a:cs typeface="Bebas Neue"/>
                <a:sym typeface="Bebas Neue"/>
              </a:rPr>
              <a:t>THANKS FOR LISTENING</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4"/>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149" name="Google Shape;149;p4"/>
          <p:cNvGrpSpPr/>
          <p:nvPr/>
        </p:nvGrpSpPr>
        <p:grpSpPr>
          <a:xfrm>
            <a:off x="15500326" y="1064386"/>
            <a:ext cx="3086100" cy="2796778"/>
            <a:chOff x="0" y="-38100"/>
            <a:chExt cx="812800" cy="736600"/>
          </a:xfrm>
        </p:grpSpPr>
        <p:sp>
          <p:nvSpPr>
            <p:cNvPr id="150" name="Google Shape;150;p4"/>
            <p:cNvSpPr/>
            <p:nvPr/>
          </p:nvSpPr>
          <p:spPr>
            <a:xfrm>
              <a:off x="0" y="0"/>
              <a:ext cx="812800" cy="698500"/>
            </a:xfrm>
            <a:custGeom>
              <a:rect b="b" l="l" r="r" t="t"/>
              <a:pathLst>
                <a:path extrusionOk="0"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97A2A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1" name="Google Shape;151;p4"/>
            <p:cNvSpPr txBox="1"/>
            <p:nvPr/>
          </p:nvSpPr>
          <p:spPr>
            <a:xfrm>
              <a:off x="114300" y="-38100"/>
              <a:ext cx="584200" cy="7366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152" name="Google Shape;152;p4"/>
          <p:cNvGrpSpPr/>
          <p:nvPr/>
        </p:nvGrpSpPr>
        <p:grpSpPr>
          <a:xfrm>
            <a:off x="12414226" y="5947178"/>
            <a:ext cx="3086100" cy="2796778"/>
            <a:chOff x="0" y="-38100"/>
            <a:chExt cx="812800" cy="736600"/>
          </a:xfrm>
        </p:grpSpPr>
        <p:sp>
          <p:nvSpPr>
            <p:cNvPr id="153" name="Google Shape;153;p4"/>
            <p:cNvSpPr/>
            <p:nvPr/>
          </p:nvSpPr>
          <p:spPr>
            <a:xfrm>
              <a:off x="0" y="0"/>
              <a:ext cx="812800" cy="698500"/>
            </a:xfrm>
            <a:custGeom>
              <a:rect b="b" l="l" r="r" t="t"/>
              <a:pathLst>
                <a:path extrusionOk="0"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97A2A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4" name="Google Shape;154;p4"/>
            <p:cNvSpPr txBox="1"/>
            <p:nvPr/>
          </p:nvSpPr>
          <p:spPr>
            <a:xfrm>
              <a:off x="114300" y="-38100"/>
              <a:ext cx="584200" cy="7366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55" name="Google Shape;155;p4"/>
          <p:cNvSpPr/>
          <p:nvPr/>
        </p:nvSpPr>
        <p:spPr>
          <a:xfrm>
            <a:off x="12414226" y="2091882"/>
            <a:ext cx="7101947" cy="6103235"/>
          </a:xfrm>
          <a:custGeom>
            <a:rect b="b" l="l" r="r" t="t"/>
            <a:pathLst>
              <a:path extrusionOk="0" h="698500" w="812800">
                <a:moveTo>
                  <a:pt x="812800" y="349250"/>
                </a:moveTo>
                <a:lnTo>
                  <a:pt x="609600" y="698500"/>
                </a:lnTo>
                <a:lnTo>
                  <a:pt x="203200" y="698500"/>
                </a:lnTo>
                <a:lnTo>
                  <a:pt x="0" y="349250"/>
                </a:lnTo>
                <a:lnTo>
                  <a:pt x="203200" y="0"/>
                </a:lnTo>
                <a:lnTo>
                  <a:pt x="609600" y="0"/>
                </a:lnTo>
                <a:lnTo>
                  <a:pt x="812800" y="349250"/>
                </a:lnTo>
                <a:close/>
              </a:path>
            </a:pathLst>
          </a:custGeom>
          <a:blipFill rotWithShape="1">
            <a:blip r:embed="rId4">
              <a:alphaModFix/>
            </a:blip>
            <a:stretch>
              <a:fillRect b="0" l="-26387" r="-26387"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6" name="Google Shape;156;p4"/>
          <p:cNvSpPr txBox="1"/>
          <p:nvPr/>
        </p:nvSpPr>
        <p:spPr>
          <a:xfrm>
            <a:off x="-546223" y="3497388"/>
            <a:ext cx="13966810" cy="2865532"/>
          </a:xfrm>
          <a:prstGeom prst="rect">
            <a:avLst/>
          </a:prstGeom>
          <a:noFill/>
          <a:ln>
            <a:noFill/>
          </a:ln>
        </p:spPr>
        <p:txBody>
          <a:bodyPr anchorCtr="0" anchor="t" bIns="0" lIns="0" spcFirstLastPara="1" rIns="0" wrap="square" tIns="0">
            <a:spAutoFit/>
          </a:bodyPr>
          <a:lstStyle/>
          <a:p>
            <a:pPr indent="0" lvl="0" marL="0" marR="0" rtl="0" algn="ctr">
              <a:lnSpc>
                <a:spcPct val="111002"/>
              </a:lnSpc>
              <a:spcBef>
                <a:spcPts val="0"/>
              </a:spcBef>
              <a:spcAft>
                <a:spcPts val="0"/>
              </a:spcAft>
              <a:buNone/>
            </a:pPr>
            <a:r>
              <a:rPr lang="en-US" sz="19869">
                <a:solidFill>
                  <a:srgbClr val="000000"/>
                </a:solidFill>
                <a:latin typeface="Bebas Neue"/>
                <a:ea typeface="Bebas Neue"/>
                <a:cs typeface="Bebas Neue"/>
                <a:sym typeface="Bebas Neue"/>
              </a:rPr>
              <a:t>FIRE WALL</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5"/>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162" name="Google Shape;162;p5"/>
          <p:cNvGrpSpPr/>
          <p:nvPr/>
        </p:nvGrpSpPr>
        <p:grpSpPr>
          <a:xfrm>
            <a:off x="0" y="-72330"/>
            <a:ext cx="18288000" cy="1540035"/>
            <a:chOff x="0" y="-19050"/>
            <a:chExt cx="4816593" cy="405606"/>
          </a:xfrm>
        </p:grpSpPr>
        <p:sp>
          <p:nvSpPr>
            <p:cNvPr id="163" name="Google Shape;163;p5"/>
            <p:cNvSpPr/>
            <p:nvPr/>
          </p:nvSpPr>
          <p:spPr>
            <a:xfrm>
              <a:off x="0" y="0"/>
              <a:ext cx="4816592" cy="386556"/>
            </a:xfrm>
            <a:custGeom>
              <a:rect b="b" l="l" r="r" t="t"/>
              <a:pathLst>
                <a:path extrusionOk="0" h="386556" w="4816592">
                  <a:moveTo>
                    <a:pt x="0" y="0"/>
                  </a:moveTo>
                  <a:lnTo>
                    <a:pt x="4816592" y="0"/>
                  </a:lnTo>
                  <a:lnTo>
                    <a:pt x="4816592" y="386556"/>
                  </a:lnTo>
                  <a:lnTo>
                    <a:pt x="0" y="386556"/>
                  </a:lnTo>
                  <a:close/>
                </a:path>
              </a:pathLst>
            </a:custGeom>
            <a:solidFill>
              <a:srgbClr val="776F6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4" name="Google Shape;164;p5"/>
            <p:cNvSpPr txBox="1"/>
            <p:nvPr/>
          </p:nvSpPr>
          <p:spPr>
            <a:xfrm>
              <a:off x="0" y="-19050"/>
              <a:ext cx="4816593" cy="405606"/>
            </a:xfrm>
            <a:prstGeom prst="rect">
              <a:avLst/>
            </a:prstGeom>
            <a:noFill/>
            <a:ln>
              <a:noFill/>
            </a:ln>
          </p:spPr>
          <p:txBody>
            <a:bodyPr anchorCtr="0" anchor="ctr" bIns="50800" lIns="50800" spcFirstLastPara="1" rIns="50800" wrap="square" tIns="50800">
              <a:noAutofit/>
            </a:bodyPr>
            <a:lstStyle/>
            <a:p>
              <a:pPr indent="0" lvl="0" marL="0" marR="0" rtl="0" algn="ctr">
                <a:lnSpc>
                  <a:spcPct val="158833"/>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65" name="Google Shape;165;p5"/>
          <p:cNvSpPr/>
          <p:nvPr/>
        </p:nvSpPr>
        <p:spPr>
          <a:xfrm>
            <a:off x="-2851369" y="-3442596"/>
            <a:ext cx="6709932" cy="6885191"/>
          </a:xfrm>
          <a:custGeom>
            <a:rect b="b" l="l" r="r" t="t"/>
            <a:pathLst>
              <a:path extrusionOk="0" h="6885191" w="6709932">
                <a:moveTo>
                  <a:pt x="0" y="0"/>
                </a:moveTo>
                <a:lnTo>
                  <a:pt x="6709932" y="0"/>
                </a:lnTo>
                <a:lnTo>
                  <a:pt x="6709932" y="6885192"/>
                </a:lnTo>
                <a:lnTo>
                  <a:pt x="0" y="6885192"/>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6" name="Google Shape;166;p5"/>
          <p:cNvSpPr/>
          <p:nvPr/>
        </p:nvSpPr>
        <p:spPr>
          <a:xfrm>
            <a:off x="13451022" y="-4729397"/>
            <a:ext cx="7616557" cy="7815497"/>
          </a:xfrm>
          <a:custGeom>
            <a:rect b="b" l="l" r="r" t="t"/>
            <a:pathLst>
              <a:path extrusionOk="0" h="7815497" w="7616557">
                <a:moveTo>
                  <a:pt x="0" y="0"/>
                </a:moveTo>
                <a:lnTo>
                  <a:pt x="7616556" y="0"/>
                </a:lnTo>
                <a:lnTo>
                  <a:pt x="7616556" y="7815497"/>
                </a:lnTo>
                <a:lnTo>
                  <a:pt x="0" y="7815497"/>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167" name="Google Shape;167;p5"/>
          <p:cNvGrpSpPr/>
          <p:nvPr/>
        </p:nvGrpSpPr>
        <p:grpSpPr>
          <a:xfrm>
            <a:off x="277024" y="1649064"/>
            <a:ext cx="4679515" cy="7918314"/>
            <a:chOff x="0" y="-19050"/>
            <a:chExt cx="903690" cy="1529155"/>
          </a:xfrm>
        </p:grpSpPr>
        <p:sp>
          <p:nvSpPr>
            <p:cNvPr id="168" name="Google Shape;168;p5"/>
            <p:cNvSpPr/>
            <p:nvPr/>
          </p:nvSpPr>
          <p:spPr>
            <a:xfrm>
              <a:off x="0" y="0"/>
              <a:ext cx="903690" cy="1510105"/>
            </a:xfrm>
            <a:custGeom>
              <a:rect b="b" l="l" r="r" t="t"/>
              <a:pathLst>
                <a:path extrusionOk="0" h="1510105" w="903690">
                  <a:moveTo>
                    <a:pt x="0" y="0"/>
                  </a:moveTo>
                  <a:lnTo>
                    <a:pt x="903690" y="0"/>
                  </a:lnTo>
                  <a:lnTo>
                    <a:pt x="903690" y="1510105"/>
                  </a:lnTo>
                  <a:lnTo>
                    <a:pt x="0" y="1510105"/>
                  </a:lnTo>
                  <a:close/>
                </a:path>
              </a:pathLst>
            </a:custGeom>
            <a:solidFill>
              <a:srgbClr val="000000">
                <a:alpha val="0"/>
              </a:srgbClr>
            </a:solidFill>
            <a:ln cap="sq" cmpd="sng" w="38100">
              <a:solidFill>
                <a:srgbClr val="000000"/>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9" name="Google Shape;169;p5"/>
            <p:cNvSpPr txBox="1"/>
            <p:nvPr/>
          </p:nvSpPr>
          <p:spPr>
            <a:xfrm>
              <a:off x="0" y="-19050"/>
              <a:ext cx="903690" cy="1529155"/>
            </a:xfrm>
            <a:prstGeom prst="rect">
              <a:avLst/>
            </a:prstGeom>
            <a:noFill/>
            <a:ln>
              <a:noFill/>
            </a:ln>
          </p:spPr>
          <p:txBody>
            <a:bodyPr anchorCtr="0" anchor="ctr" bIns="50800" lIns="50800" spcFirstLastPara="1" rIns="50800" wrap="square" tIns="50800">
              <a:noAutofit/>
            </a:bodyPr>
            <a:lstStyle/>
            <a:p>
              <a:pPr indent="0" lvl="0" marL="0" marR="0" rtl="0" algn="ctr">
                <a:lnSpc>
                  <a:spcPct val="158833"/>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170" name="Google Shape;170;p5"/>
          <p:cNvGrpSpPr/>
          <p:nvPr/>
        </p:nvGrpSpPr>
        <p:grpSpPr>
          <a:xfrm>
            <a:off x="5290436" y="1649064"/>
            <a:ext cx="13143140" cy="4975803"/>
            <a:chOff x="0" y="-19050"/>
            <a:chExt cx="2538154" cy="960909"/>
          </a:xfrm>
        </p:grpSpPr>
        <p:sp>
          <p:nvSpPr>
            <p:cNvPr id="171" name="Google Shape;171;p5"/>
            <p:cNvSpPr/>
            <p:nvPr/>
          </p:nvSpPr>
          <p:spPr>
            <a:xfrm>
              <a:off x="0" y="0"/>
              <a:ext cx="2538154" cy="941858"/>
            </a:xfrm>
            <a:custGeom>
              <a:rect b="b" l="l" r="r" t="t"/>
              <a:pathLst>
                <a:path extrusionOk="0" h="941858" w="2538154">
                  <a:moveTo>
                    <a:pt x="0" y="0"/>
                  </a:moveTo>
                  <a:lnTo>
                    <a:pt x="2538154" y="0"/>
                  </a:lnTo>
                  <a:lnTo>
                    <a:pt x="2538154" y="941858"/>
                  </a:lnTo>
                  <a:lnTo>
                    <a:pt x="0" y="941858"/>
                  </a:lnTo>
                  <a:close/>
                </a:path>
              </a:pathLst>
            </a:custGeom>
            <a:solidFill>
              <a:srgbClr val="000000">
                <a:alpha val="0"/>
              </a:srgbClr>
            </a:solidFill>
            <a:ln cap="sq" cmpd="sng" w="38100">
              <a:solidFill>
                <a:srgbClr val="000000"/>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2" name="Google Shape;172;p5"/>
            <p:cNvSpPr txBox="1"/>
            <p:nvPr/>
          </p:nvSpPr>
          <p:spPr>
            <a:xfrm>
              <a:off x="0" y="-19050"/>
              <a:ext cx="2538154" cy="960909"/>
            </a:xfrm>
            <a:prstGeom prst="rect">
              <a:avLst/>
            </a:prstGeom>
            <a:noFill/>
            <a:ln>
              <a:noFill/>
            </a:ln>
          </p:spPr>
          <p:txBody>
            <a:bodyPr anchorCtr="0" anchor="ctr" bIns="50800" lIns="50800" spcFirstLastPara="1" rIns="50800" wrap="square" tIns="50800">
              <a:noAutofit/>
            </a:bodyPr>
            <a:lstStyle/>
            <a:p>
              <a:pPr indent="0" lvl="0" marL="0" marR="0" rtl="0" algn="ctr">
                <a:lnSpc>
                  <a:spcPct val="158833"/>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73" name="Google Shape;173;p5"/>
          <p:cNvSpPr txBox="1"/>
          <p:nvPr/>
        </p:nvSpPr>
        <p:spPr>
          <a:xfrm>
            <a:off x="4515227" y="118685"/>
            <a:ext cx="8279132" cy="1116035"/>
          </a:xfrm>
          <a:prstGeom prst="rect">
            <a:avLst/>
          </a:prstGeom>
          <a:noFill/>
          <a:ln>
            <a:noFill/>
          </a:ln>
        </p:spPr>
        <p:txBody>
          <a:bodyPr anchorCtr="0" anchor="t" bIns="0" lIns="0" spcFirstLastPara="1" rIns="0" wrap="square" tIns="0">
            <a:spAutoFit/>
          </a:bodyPr>
          <a:lstStyle/>
          <a:p>
            <a:pPr indent="0" lvl="0" marL="0" marR="0" rtl="0" algn="ctr">
              <a:lnSpc>
                <a:spcPct val="137992"/>
              </a:lnSpc>
              <a:spcBef>
                <a:spcPts val="0"/>
              </a:spcBef>
              <a:spcAft>
                <a:spcPts val="0"/>
              </a:spcAft>
              <a:buNone/>
            </a:pPr>
            <a:r>
              <a:rPr b="1" lang="en-US" sz="6596">
                <a:solidFill>
                  <a:srgbClr val="FFFFFF"/>
                </a:solidFill>
                <a:latin typeface="Oswald"/>
                <a:ea typeface="Oswald"/>
                <a:cs typeface="Oswald"/>
                <a:sym typeface="Oswald"/>
              </a:rPr>
              <a:t>KHÁI NIỆM</a:t>
            </a:r>
            <a:endParaRPr/>
          </a:p>
        </p:txBody>
      </p:sp>
      <p:sp>
        <p:nvSpPr>
          <p:cNvPr id="174" name="Google Shape;174;p5"/>
          <p:cNvSpPr txBox="1"/>
          <p:nvPr/>
        </p:nvSpPr>
        <p:spPr>
          <a:xfrm>
            <a:off x="277024" y="1755509"/>
            <a:ext cx="4378788" cy="7756444"/>
          </a:xfrm>
          <a:prstGeom prst="rect">
            <a:avLst/>
          </a:prstGeom>
          <a:noFill/>
          <a:ln>
            <a:noFill/>
          </a:ln>
        </p:spPr>
        <p:txBody>
          <a:bodyPr anchorCtr="0" anchor="t" bIns="0" lIns="0" spcFirstLastPara="1" rIns="0" wrap="square" tIns="0">
            <a:spAutoFit/>
          </a:bodyPr>
          <a:lstStyle/>
          <a:p>
            <a:pPr indent="-300242" lvl="1" marL="600484" marR="0" rtl="0" algn="l">
              <a:lnSpc>
                <a:spcPct val="138007"/>
              </a:lnSpc>
              <a:spcBef>
                <a:spcPts val="0"/>
              </a:spcBef>
              <a:spcAft>
                <a:spcPts val="0"/>
              </a:spcAft>
              <a:buClr>
                <a:srgbClr val="231F20"/>
              </a:buClr>
              <a:buSzPts val="2781"/>
              <a:buFont typeface="Arial"/>
              <a:buChar char="•"/>
            </a:pPr>
            <a:r>
              <a:rPr b="1" i="0" lang="en-US" sz="2781" u="none" cap="none" strike="noStrike">
                <a:solidFill>
                  <a:srgbClr val="231F20"/>
                </a:solidFill>
                <a:latin typeface="DM Sans"/>
                <a:ea typeface="DM Sans"/>
                <a:cs typeface="DM Sans"/>
                <a:sym typeface="DM Sans"/>
              </a:rPr>
              <a:t>Firewall</a:t>
            </a:r>
            <a:r>
              <a:rPr b="0" i="0" lang="en-US" sz="2781" u="none" cap="none" strike="noStrike">
                <a:solidFill>
                  <a:srgbClr val="231F20"/>
                </a:solidFill>
                <a:latin typeface="DM Sans"/>
                <a:ea typeface="DM Sans"/>
                <a:cs typeface="DM Sans"/>
                <a:sym typeface="DM Sans"/>
              </a:rPr>
              <a:t> là một hệ thống bảo mật được thiết kế để giám sát và kiểm soát lưu lượng mạng đến và đi dựa trên các chính sách bảo mật</a:t>
            </a:r>
            <a:endParaRPr/>
          </a:p>
          <a:p>
            <a:pPr indent="-300242" lvl="1" marL="600484" marR="0" rtl="0" algn="l">
              <a:lnSpc>
                <a:spcPct val="138007"/>
              </a:lnSpc>
              <a:spcBef>
                <a:spcPts val="0"/>
              </a:spcBef>
              <a:spcAft>
                <a:spcPts val="0"/>
              </a:spcAft>
              <a:buClr>
                <a:srgbClr val="231F20"/>
              </a:buClr>
              <a:buSzPts val="2781"/>
              <a:buFont typeface="Arial"/>
              <a:buChar char="•"/>
            </a:pPr>
            <a:r>
              <a:rPr b="0" i="0" lang="en-US" sz="2781" u="none" cap="none" strike="noStrike">
                <a:solidFill>
                  <a:srgbClr val="231F20"/>
                </a:solidFill>
                <a:latin typeface="DM Sans"/>
                <a:ea typeface="DM Sans"/>
                <a:cs typeface="DM Sans"/>
                <a:sym typeface="DM Sans"/>
              </a:rPr>
              <a:t>Hoạt động như một rào chắn giữa mạng nội bộ và mạng bên ngoài, bảo vệ các tài nguyên nội bộ khỏi các truy cập không được phép</a:t>
            </a:r>
            <a:endParaRPr/>
          </a:p>
        </p:txBody>
      </p:sp>
      <p:sp>
        <p:nvSpPr>
          <p:cNvPr id="175" name="Google Shape;175;p5"/>
          <p:cNvSpPr txBox="1"/>
          <p:nvPr/>
        </p:nvSpPr>
        <p:spPr>
          <a:xfrm>
            <a:off x="5290436" y="1755509"/>
            <a:ext cx="12851989" cy="5327569"/>
          </a:xfrm>
          <a:prstGeom prst="rect">
            <a:avLst/>
          </a:prstGeom>
          <a:noFill/>
          <a:ln>
            <a:noFill/>
          </a:ln>
        </p:spPr>
        <p:txBody>
          <a:bodyPr anchorCtr="0" anchor="t" bIns="0" lIns="0" spcFirstLastPara="1" rIns="0" wrap="square" tIns="0">
            <a:spAutoFit/>
          </a:bodyPr>
          <a:lstStyle/>
          <a:p>
            <a:pPr indent="0" lvl="0" marL="0" marR="0" rtl="0" algn="l">
              <a:lnSpc>
                <a:spcPct val="138007"/>
              </a:lnSpc>
              <a:spcBef>
                <a:spcPts val="0"/>
              </a:spcBef>
              <a:spcAft>
                <a:spcPts val="0"/>
              </a:spcAft>
              <a:buNone/>
            </a:pPr>
            <a:r>
              <a:rPr b="1" lang="en-US" sz="2781">
                <a:solidFill>
                  <a:srgbClr val="231F20"/>
                </a:solidFill>
                <a:latin typeface="DM Sans"/>
                <a:ea typeface="DM Sans"/>
                <a:cs typeface="DM Sans"/>
                <a:sym typeface="DM Sans"/>
              </a:rPr>
              <a:t>Phân loại</a:t>
            </a:r>
            <a:r>
              <a:rPr lang="en-US" sz="2781">
                <a:solidFill>
                  <a:srgbClr val="231F20"/>
                </a:solidFill>
                <a:latin typeface="DM Sans"/>
                <a:ea typeface="DM Sans"/>
                <a:cs typeface="DM Sans"/>
                <a:sym typeface="DM Sans"/>
              </a:rPr>
              <a:t>:</a:t>
            </a:r>
            <a:endParaRPr/>
          </a:p>
          <a:p>
            <a:pPr indent="-300242" lvl="1" marL="600484" marR="0" rtl="0" algn="l">
              <a:lnSpc>
                <a:spcPct val="138007"/>
              </a:lnSpc>
              <a:spcBef>
                <a:spcPts val="0"/>
              </a:spcBef>
              <a:spcAft>
                <a:spcPts val="0"/>
              </a:spcAft>
              <a:buClr>
                <a:srgbClr val="231F20"/>
              </a:buClr>
              <a:buSzPts val="2781"/>
              <a:buFont typeface="Arial"/>
              <a:buChar char="•"/>
            </a:pPr>
            <a:r>
              <a:rPr b="0" i="0" lang="en-US" sz="2781" u="none" cap="none" strike="noStrike">
                <a:solidFill>
                  <a:srgbClr val="231F20"/>
                </a:solidFill>
                <a:latin typeface="DM Sans"/>
                <a:ea typeface="DM Sans"/>
                <a:cs typeface="DM Sans"/>
                <a:sym typeface="DM Sans"/>
              </a:rPr>
              <a:t>Personal firewall: Được thiết kế để bảo vệ một máy tính riêng lẻ khỏi các truy cập trái phép từ bên ngoài.  Có thể tích hợp thêm các tính năng như phần mềm diệt virus,chống xâm nhập. Ví dụ: Microsoft Firewall, Symantec Firewall, Cisco Security Agent,…</a:t>
            </a:r>
            <a:endParaRPr/>
          </a:p>
          <a:p>
            <a:pPr indent="-300242" lvl="1" marL="600484" marR="0" rtl="0" algn="l">
              <a:lnSpc>
                <a:spcPct val="138007"/>
              </a:lnSpc>
              <a:spcBef>
                <a:spcPts val="0"/>
              </a:spcBef>
              <a:spcAft>
                <a:spcPts val="0"/>
              </a:spcAft>
              <a:buClr>
                <a:srgbClr val="231F20"/>
              </a:buClr>
              <a:buSzPts val="2781"/>
              <a:buFont typeface="Arial"/>
              <a:buChar char="•"/>
            </a:pPr>
            <a:r>
              <a:rPr b="0" i="0" lang="en-US" sz="2781" u="none" cap="none" strike="noStrike">
                <a:solidFill>
                  <a:srgbClr val="231F20"/>
                </a:solidFill>
                <a:latin typeface="DM Sans"/>
                <a:ea typeface="DM Sans"/>
                <a:cs typeface="DM Sans"/>
                <a:sym typeface="DM Sans"/>
              </a:rPr>
              <a:t>Networks firewall: Được thiết kế để bảo vệ tất cả các máy tính trong một hệ thống mạng khỏi những đợt tấn công từ bên ngoài. Một số tường lửa mạng là Cisco PIX, Juniper, Check Point Firewall,…</a:t>
            </a:r>
            <a:endParaRPr/>
          </a:p>
          <a:p>
            <a:pPr indent="0" lvl="0" marL="0" marR="0" rtl="0" algn="l">
              <a:lnSpc>
                <a:spcPct val="138007"/>
              </a:lnSpc>
              <a:spcBef>
                <a:spcPts val="0"/>
              </a:spcBef>
              <a:spcAft>
                <a:spcPts val="0"/>
              </a:spcAft>
              <a:buNone/>
            </a:pPr>
            <a:r>
              <a:t/>
            </a:r>
            <a:endParaRPr sz="2781">
              <a:solidFill>
                <a:srgbClr val="231F20"/>
              </a:solidFill>
              <a:latin typeface="DM Sans"/>
              <a:ea typeface="DM Sans"/>
              <a:cs typeface="DM Sans"/>
              <a:sym typeface="DM Sans"/>
            </a:endParaRPr>
          </a:p>
        </p:txBody>
      </p:sp>
      <p:sp>
        <p:nvSpPr>
          <p:cNvPr id="176" name="Google Shape;176;p5"/>
          <p:cNvSpPr/>
          <p:nvPr/>
        </p:nvSpPr>
        <p:spPr>
          <a:xfrm>
            <a:off x="7817228" y="6624867"/>
            <a:ext cx="7798405" cy="3431307"/>
          </a:xfrm>
          <a:custGeom>
            <a:rect b="b" l="l" r="r" t="t"/>
            <a:pathLst>
              <a:path extrusionOk="0" h="3431307" w="7798405">
                <a:moveTo>
                  <a:pt x="0" y="0"/>
                </a:moveTo>
                <a:lnTo>
                  <a:pt x="7798405" y="0"/>
                </a:lnTo>
                <a:lnTo>
                  <a:pt x="7798405" y="3431307"/>
                </a:lnTo>
                <a:lnTo>
                  <a:pt x="0" y="3431307"/>
                </a:lnTo>
                <a:lnTo>
                  <a:pt x="0" y="0"/>
                </a:lnTo>
                <a:close/>
              </a:path>
            </a:pathLst>
          </a:custGeom>
          <a:blipFill rotWithShape="1">
            <a:blip r:embed="rId5">
              <a:alphaModFix/>
            </a:blip>
            <a:stretch>
              <a:fillRect b="-17303" l="0" r="0" t="-3411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6"/>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182" name="Google Shape;182;p6"/>
          <p:cNvGrpSpPr/>
          <p:nvPr/>
        </p:nvGrpSpPr>
        <p:grpSpPr>
          <a:xfrm>
            <a:off x="0" y="-72330"/>
            <a:ext cx="18288000" cy="1540035"/>
            <a:chOff x="0" y="-19050"/>
            <a:chExt cx="4816593" cy="405606"/>
          </a:xfrm>
        </p:grpSpPr>
        <p:sp>
          <p:nvSpPr>
            <p:cNvPr id="183" name="Google Shape;183;p6"/>
            <p:cNvSpPr/>
            <p:nvPr/>
          </p:nvSpPr>
          <p:spPr>
            <a:xfrm>
              <a:off x="0" y="0"/>
              <a:ext cx="4816592" cy="386556"/>
            </a:xfrm>
            <a:custGeom>
              <a:rect b="b" l="l" r="r" t="t"/>
              <a:pathLst>
                <a:path extrusionOk="0" h="386556" w="4816592">
                  <a:moveTo>
                    <a:pt x="0" y="0"/>
                  </a:moveTo>
                  <a:lnTo>
                    <a:pt x="4816592" y="0"/>
                  </a:lnTo>
                  <a:lnTo>
                    <a:pt x="4816592" y="386556"/>
                  </a:lnTo>
                  <a:lnTo>
                    <a:pt x="0" y="386556"/>
                  </a:lnTo>
                  <a:close/>
                </a:path>
              </a:pathLst>
            </a:custGeom>
            <a:solidFill>
              <a:srgbClr val="776F6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4" name="Google Shape;184;p6"/>
            <p:cNvSpPr txBox="1"/>
            <p:nvPr/>
          </p:nvSpPr>
          <p:spPr>
            <a:xfrm>
              <a:off x="0" y="-19050"/>
              <a:ext cx="4816593" cy="405606"/>
            </a:xfrm>
            <a:prstGeom prst="rect">
              <a:avLst/>
            </a:prstGeom>
            <a:noFill/>
            <a:ln>
              <a:noFill/>
            </a:ln>
          </p:spPr>
          <p:txBody>
            <a:bodyPr anchorCtr="0" anchor="ctr" bIns="50800" lIns="50800" spcFirstLastPara="1" rIns="50800" wrap="square" tIns="50800">
              <a:noAutofit/>
            </a:bodyPr>
            <a:lstStyle/>
            <a:p>
              <a:pPr indent="0" lvl="0" marL="0" marR="0" rtl="0" algn="ctr">
                <a:lnSpc>
                  <a:spcPct val="158833"/>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85" name="Google Shape;185;p6"/>
          <p:cNvSpPr/>
          <p:nvPr/>
        </p:nvSpPr>
        <p:spPr>
          <a:xfrm>
            <a:off x="-2851369" y="-3442596"/>
            <a:ext cx="6709932" cy="6885191"/>
          </a:xfrm>
          <a:custGeom>
            <a:rect b="b" l="l" r="r" t="t"/>
            <a:pathLst>
              <a:path extrusionOk="0" h="6885191" w="6709932">
                <a:moveTo>
                  <a:pt x="0" y="0"/>
                </a:moveTo>
                <a:lnTo>
                  <a:pt x="6709932" y="0"/>
                </a:lnTo>
                <a:lnTo>
                  <a:pt x="6709932" y="6885192"/>
                </a:lnTo>
                <a:lnTo>
                  <a:pt x="0" y="6885192"/>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6" name="Google Shape;186;p6"/>
          <p:cNvSpPr/>
          <p:nvPr/>
        </p:nvSpPr>
        <p:spPr>
          <a:xfrm>
            <a:off x="13451022" y="-4729397"/>
            <a:ext cx="7616557" cy="7815497"/>
          </a:xfrm>
          <a:custGeom>
            <a:rect b="b" l="l" r="r" t="t"/>
            <a:pathLst>
              <a:path extrusionOk="0" h="7815497" w="7616557">
                <a:moveTo>
                  <a:pt x="0" y="0"/>
                </a:moveTo>
                <a:lnTo>
                  <a:pt x="7616556" y="0"/>
                </a:lnTo>
                <a:lnTo>
                  <a:pt x="7616556" y="7815497"/>
                </a:lnTo>
                <a:lnTo>
                  <a:pt x="0" y="7815497"/>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187" name="Google Shape;187;p6"/>
          <p:cNvGrpSpPr/>
          <p:nvPr/>
        </p:nvGrpSpPr>
        <p:grpSpPr>
          <a:xfrm>
            <a:off x="177902" y="1522640"/>
            <a:ext cx="12083836" cy="8114625"/>
            <a:chOff x="0" y="-19050"/>
            <a:chExt cx="2333585" cy="1567066"/>
          </a:xfrm>
        </p:grpSpPr>
        <p:sp>
          <p:nvSpPr>
            <p:cNvPr id="188" name="Google Shape;188;p6"/>
            <p:cNvSpPr/>
            <p:nvPr/>
          </p:nvSpPr>
          <p:spPr>
            <a:xfrm>
              <a:off x="0" y="0"/>
              <a:ext cx="2333585" cy="1548016"/>
            </a:xfrm>
            <a:custGeom>
              <a:rect b="b" l="l" r="r" t="t"/>
              <a:pathLst>
                <a:path extrusionOk="0" h="1548016" w="2333585">
                  <a:moveTo>
                    <a:pt x="0" y="0"/>
                  </a:moveTo>
                  <a:lnTo>
                    <a:pt x="2333585" y="0"/>
                  </a:lnTo>
                  <a:lnTo>
                    <a:pt x="2333585" y="1548016"/>
                  </a:lnTo>
                  <a:lnTo>
                    <a:pt x="0" y="1548016"/>
                  </a:lnTo>
                  <a:close/>
                </a:path>
              </a:pathLst>
            </a:custGeom>
            <a:solidFill>
              <a:srgbClr val="000000">
                <a:alpha val="0"/>
              </a:srgbClr>
            </a:solidFill>
            <a:ln cap="sq" cmpd="sng" w="38100">
              <a:solidFill>
                <a:srgbClr val="000000"/>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9" name="Google Shape;189;p6"/>
            <p:cNvSpPr txBox="1"/>
            <p:nvPr/>
          </p:nvSpPr>
          <p:spPr>
            <a:xfrm>
              <a:off x="0" y="-19050"/>
              <a:ext cx="2333585" cy="1567066"/>
            </a:xfrm>
            <a:prstGeom prst="rect">
              <a:avLst/>
            </a:prstGeom>
            <a:noFill/>
            <a:ln>
              <a:noFill/>
            </a:ln>
          </p:spPr>
          <p:txBody>
            <a:bodyPr anchorCtr="0" anchor="ctr" bIns="50800" lIns="50800" spcFirstLastPara="1" rIns="50800" wrap="square" tIns="50800">
              <a:noAutofit/>
            </a:bodyPr>
            <a:lstStyle/>
            <a:p>
              <a:pPr indent="0" lvl="0" marL="0" marR="0" rtl="0" algn="ctr">
                <a:lnSpc>
                  <a:spcPct val="158833"/>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90" name="Google Shape;190;p6"/>
          <p:cNvSpPr/>
          <p:nvPr/>
        </p:nvSpPr>
        <p:spPr>
          <a:xfrm>
            <a:off x="11546866" y="2082936"/>
            <a:ext cx="6472179" cy="3546339"/>
          </a:xfrm>
          <a:custGeom>
            <a:rect b="b" l="l" r="r" t="t"/>
            <a:pathLst>
              <a:path extrusionOk="0" h="3546339" w="6472179">
                <a:moveTo>
                  <a:pt x="0" y="0"/>
                </a:moveTo>
                <a:lnTo>
                  <a:pt x="6472179" y="0"/>
                </a:lnTo>
                <a:lnTo>
                  <a:pt x="6472179" y="3546339"/>
                </a:lnTo>
                <a:lnTo>
                  <a:pt x="0" y="3546339"/>
                </a:lnTo>
                <a:lnTo>
                  <a:pt x="0" y="0"/>
                </a:lnTo>
                <a:close/>
              </a:path>
            </a:pathLst>
          </a:custGeom>
          <a:blipFill rotWithShape="1">
            <a:blip r:embed="rId5">
              <a:alphaModFix/>
            </a:blip>
            <a:stretch>
              <a:fillRect b="0" l="-2281" r="-7303"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1" name="Google Shape;191;p6"/>
          <p:cNvSpPr/>
          <p:nvPr/>
        </p:nvSpPr>
        <p:spPr>
          <a:xfrm>
            <a:off x="11546866" y="6477000"/>
            <a:ext cx="6472179" cy="2664893"/>
          </a:xfrm>
          <a:custGeom>
            <a:rect b="b" l="l" r="r" t="t"/>
            <a:pathLst>
              <a:path extrusionOk="0" h="2664893" w="6472179">
                <a:moveTo>
                  <a:pt x="0" y="0"/>
                </a:moveTo>
                <a:lnTo>
                  <a:pt x="6472179" y="0"/>
                </a:lnTo>
                <a:lnTo>
                  <a:pt x="6472179" y="2664893"/>
                </a:lnTo>
                <a:lnTo>
                  <a:pt x="0" y="2664893"/>
                </a:lnTo>
                <a:lnTo>
                  <a:pt x="0" y="0"/>
                </a:lnTo>
                <a:close/>
              </a:path>
            </a:pathLst>
          </a:custGeom>
          <a:blipFill rotWithShape="1">
            <a:blip r:embed="rId6">
              <a:alphaModFix/>
            </a:blip>
            <a:stretch>
              <a:fillRect b="0" l="0" r="-1926"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2" name="Google Shape;192;p6"/>
          <p:cNvSpPr txBox="1"/>
          <p:nvPr/>
        </p:nvSpPr>
        <p:spPr>
          <a:xfrm>
            <a:off x="4215841" y="118685"/>
            <a:ext cx="9856317" cy="1116035"/>
          </a:xfrm>
          <a:prstGeom prst="rect">
            <a:avLst/>
          </a:prstGeom>
          <a:noFill/>
          <a:ln>
            <a:noFill/>
          </a:ln>
        </p:spPr>
        <p:txBody>
          <a:bodyPr anchorCtr="0" anchor="t" bIns="0" lIns="0" spcFirstLastPara="1" rIns="0" wrap="square" tIns="0">
            <a:spAutoFit/>
          </a:bodyPr>
          <a:lstStyle/>
          <a:p>
            <a:pPr indent="0" lvl="0" marL="0" marR="0" rtl="0" algn="ctr">
              <a:lnSpc>
                <a:spcPct val="137992"/>
              </a:lnSpc>
              <a:spcBef>
                <a:spcPts val="0"/>
              </a:spcBef>
              <a:spcAft>
                <a:spcPts val="0"/>
              </a:spcAft>
              <a:buNone/>
            </a:pPr>
            <a:r>
              <a:rPr b="1" lang="en-US" sz="6596">
                <a:solidFill>
                  <a:srgbClr val="FFFFFF"/>
                </a:solidFill>
                <a:latin typeface="Oswald"/>
                <a:ea typeface="Oswald"/>
                <a:cs typeface="Oswald"/>
                <a:sym typeface="Oswald"/>
              </a:rPr>
              <a:t>CÁCH THỨC HOẠT ĐỘNG</a:t>
            </a:r>
            <a:endParaRPr/>
          </a:p>
        </p:txBody>
      </p:sp>
      <p:sp>
        <p:nvSpPr>
          <p:cNvPr id="193" name="Google Shape;193;p6"/>
          <p:cNvSpPr txBox="1"/>
          <p:nvPr/>
        </p:nvSpPr>
        <p:spPr>
          <a:xfrm>
            <a:off x="177902" y="1727240"/>
            <a:ext cx="11368964" cy="7756444"/>
          </a:xfrm>
          <a:prstGeom prst="rect">
            <a:avLst/>
          </a:prstGeom>
          <a:noFill/>
          <a:ln>
            <a:noFill/>
          </a:ln>
        </p:spPr>
        <p:txBody>
          <a:bodyPr anchorCtr="0" anchor="t" bIns="0" lIns="0" spcFirstLastPara="1" rIns="0" wrap="square" tIns="0">
            <a:spAutoFit/>
          </a:bodyPr>
          <a:lstStyle/>
          <a:p>
            <a:pPr indent="-300242" lvl="1" marL="600484" marR="0" rtl="0" algn="l">
              <a:lnSpc>
                <a:spcPct val="138007"/>
              </a:lnSpc>
              <a:spcBef>
                <a:spcPts val="0"/>
              </a:spcBef>
              <a:spcAft>
                <a:spcPts val="0"/>
              </a:spcAft>
              <a:buClr>
                <a:srgbClr val="231F20"/>
              </a:buClr>
              <a:buSzPts val="2781"/>
              <a:buFont typeface="Arial"/>
              <a:buChar char="•"/>
            </a:pPr>
            <a:r>
              <a:rPr b="0" i="0" lang="en-US" sz="2781" u="none" cap="none" strike="noStrike">
                <a:solidFill>
                  <a:srgbClr val="231F20"/>
                </a:solidFill>
                <a:latin typeface="DM Sans"/>
                <a:ea typeface="DM Sans"/>
                <a:cs typeface="DM Sans"/>
                <a:sym typeface="DM Sans"/>
              </a:rPr>
              <a:t>Tường lửa hoạt động như một chiếc cổng kiểm soát lưu lượng mạng giữa hai mạng hoặc giữa một máy tính và mạng.</a:t>
            </a:r>
            <a:endParaRPr/>
          </a:p>
          <a:p>
            <a:pPr indent="-300242" lvl="1" marL="600484" marR="0" rtl="0" algn="l">
              <a:lnSpc>
                <a:spcPct val="138007"/>
              </a:lnSpc>
              <a:spcBef>
                <a:spcPts val="0"/>
              </a:spcBef>
              <a:spcAft>
                <a:spcPts val="0"/>
              </a:spcAft>
              <a:buClr>
                <a:srgbClr val="231F20"/>
              </a:buClr>
              <a:buSzPts val="2781"/>
              <a:buFont typeface="Arial"/>
              <a:buChar char="•"/>
            </a:pPr>
            <a:r>
              <a:rPr b="0" i="0" lang="en-US" sz="2781" u="none" cap="none" strike="noStrike">
                <a:solidFill>
                  <a:srgbClr val="231F20"/>
                </a:solidFill>
                <a:latin typeface="DM Sans"/>
                <a:ea typeface="DM Sans"/>
                <a:cs typeface="DM Sans"/>
                <a:sym typeface="DM Sans"/>
              </a:rPr>
              <a:t>Khi lưu lượng mạng đi qua tường lửa, nó sẽ được kiểm tra và đánh giá để xác định liệu nó có phù hợp với các quy tắc bảo mật được cấu hình hay không. Nếu lưu lượng mạng không đáp ứng các quy tắc bảo mật, tường lửa sẽ chặn nó để ngăn chặn các cuộc tấn công mạng.</a:t>
            </a:r>
            <a:endParaRPr/>
          </a:p>
          <a:p>
            <a:pPr indent="-300242" lvl="1" marL="600484" marR="0" rtl="0" algn="l">
              <a:lnSpc>
                <a:spcPct val="138007"/>
              </a:lnSpc>
              <a:spcBef>
                <a:spcPts val="0"/>
              </a:spcBef>
              <a:spcAft>
                <a:spcPts val="0"/>
              </a:spcAft>
              <a:buClr>
                <a:srgbClr val="231F20"/>
              </a:buClr>
              <a:buSzPts val="2781"/>
              <a:buFont typeface="Arial"/>
              <a:buChar char="•"/>
            </a:pPr>
            <a:r>
              <a:rPr b="0" i="0" lang="en-US" sz="2781" u="none" cap="none" strike="noStrike">
                <a:solidFill>
                  <a:srgbClr val="231F20"/>
                </a:solidFill>
                <a:latin typeface="DM Sans"/>
                <a:ea typeface="DM Sans"/>
                <a:cs typeface="DM Sans"/>
                <a:sym typeface="DM Sans"/>
              </a:rPr>
              <a:t>Tường lửa có thể kiểm soát lưu lượng mạng dựa trên một số yếu tố như địa chỉ IP, cổng mạng, giao thức và các luật quy định khác.</a:t>
            </a:r>
            <a:endParaRPr/>
          </a:p>
          <a:p>
            <a:pPr indent="-300242" lvl="1" marL="600484" marR="0" rtl="0" algn="l">
              <a:lnSpc>
                <a:spcPct val="138007"/>
              </a:lnSpc>
              <a:spcBef>
                <a:spcPts val="0"/>
              </a:spcBef>
              <a:spcAft>
                <a:spcPts val="0"/>
              </a:spcAft>
              <a:buClr>
                <a:srgbClr val="231F20"/>
              </a:buClr>
              <a:buSzPts val="2781"/>
              <a:buFont typeface="Arial"/>
              <a:buChar char="•"/>
            </a:pPr>
            <a:r>
              <a:rPr b="0" i="0" lang="en-US" sz="2781" u="none" cap="none" strike="noStrike">
                <a:solidFill>
                  <a:srgbClr val="231F20"/>
                </a:solidFill>
                <a:latin typeface="DM Sans"/>
                <a:ea typeface="DM Sans"/>
                <a:cs typeface="DM Sans"/>
                <a:sym typeface="DM Sans"/>
              </a:rPr>
              <a:t>Có thể được triển khai trên nhiều vị trí khác nhau trên mạng, bao gồm trên máy tính, trên thiết bị định tuyến hoặc trên một máy chủ đặc biệt.</a:t>
            </a:r>
            <a:endParaRPr/>
          </a:p>
          <a:p>
            <a:pPr indent="0" lvl="0" marL="0" marR="0" rtl="0" algn="l">
              <a:lnSpc>
                <a:spcPct val="138007"/>
              </a:lnSpc>
              <a:spcBef>
                <a:spcPts val="0"/>
              </a:spcBef>
              <a:spcAft>
                <a:spcPts val="0"/>
              </a:spcAft>
              <a:buNone/>
            </a:pPr>
            <a:r>
              <a:t/>
            </a:r>
            <a:endParaRPr sz="2781">
              <a:solidFill>
                <a:srgbClr val="231F20"/>
              </a:solidFill>
              <a:latin typeface="DM Sans"/>
              <a:ea typeface="DM Sans"/>
              <a:cs typeface="DM Sans"/>
              <a:sym typeface="DM San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7"/>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199" name="Google Shape;199;p7"/>
          <p:cNvGrpSpPr/>
          <p:nvPr/>
        </p:nvGrpSpPr>
        <p:grpSpPr>
          <a:xfrm>
            <a:off x="15500326" y="1064386"/>
            <a:ext cx="3086100" cy="2796778"/>
            <a:chOff x="0" y="-38100"/>
            <a:chExt cx="812800" cy="736600"/>
          </a:xfrm>
        </p:grpSpPr>
        <p:sp>
          <p:nvSpPr>
            <p:cNvPr id="200" name="Google Shape;200;p7"/>
            <p:cNvSpPr/>
            <p:nvPr/>
          </p:nvSpPr>
          <p:spPr>
            <a:xfrm>
              <a:off x="0" y="0"/>
              <a:ext cx="812800" cy="698500"/>
            </a:xfrm>
            <a:custGeom>
              <a:rect b="b" l="l" r="r" t="t"/>
              <a:pathLst>
                <a:path extrusionOk="0"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97A2A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1" name="Google Shape;201;p7"/>
            <p:cNvSpPr txBox="1"/>
            <p:nvPr/>
          </p:nvSpPr>
          <p:spPr>
            <a:xfrm>
              <a:off x="114300" y="-38100"/>
              <a:ext cx="584200" cy="7366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202" name="Google Shape;202;p7"/>
          <p:cNvGrpSpPr/>
          <p:nvPr/>
        </p:nvGrpSpPr>
        <p:grpSpPr>
          <a:xfrm>
            <a:off x="12190291" y="5972060"/>
            <a:ext cx="3086100" cy="2796778"/>
            <a:chOff x="0" y="-38100"/>
            <a:chExt cx="812800" cy="736600"/>
          </a:xfrm>
        </p:grpSpPr>
        <p:sp>
          <p:nvSpPr>
            <p:cNvPr id="203" name="Google Shape;203;p7"/>
            <p:cNvSpPr/>
            <p:nvPr/>
          </p:nvSpPr>
          <p:spPr>
            <a:xfrm>
              <a:off x="0" y="0"/>
              <a:ext cx="812800" cy="698500"/>
            </a:xfrm>
            <a:custGeom>
              <a:rect b="b" l="l" r="r" t="t"/>
              <a:pathLst>
                <a:path extrusionOk="0"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97A2A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4" name="Google Shape;204;p7"/>
            <p:cNvSpPr txBox="1"/>
            <p:nvPr/>
          </p:nvSpPr>
          <p:spPr>
            <a:xfrm>
              <a:off x="114300" y="-38100"/>
              <a:ext cx="584200" cy="7366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05" name="Google Shape;205;p7"/>
          <p:cNvSpPr/>
          <p:nvPr/>
        </p:nvSpPr>
        <p:spPr>
          <a:xfrm>
            <a:off x="11949353" y="2162758"/>
            <a:ext cx="7101947" cy="6103235"/>
          </a:xfrm>
          <a:custGeom>
            <a:rect b="b" l="l" r="r" t="t"/>
            <a:pathLst>
              <a:path extrusionOk="0" h="698500" w="812800">
                <a:moveTo>
                  <a:pt x="812800" y="349250"/>
                </a:moveTo>
                <a:lnTo>
                  <a:pt x="609600" y="698500"/>
                </a:lnTo>
                <a:lnTo>
                  <a:pt x="203200" y="698500"/>
                </a:lnTo>
                <a:lnTo>
                  <a:pt x="0" y="349250"/>
                </a:lnTo>
                <a:lnTo>
                  <a:pt x="203200" y="0"/>
                </a:lnTo>
                <a:lnTo>
                  <a:pt x="609600" y="0"/>
                </a:lnTo>
                <a:lnTo>
                  <a:pt x="812800" y="349250"/>
                </a:lnTo>
                <a:close/>
              </a:path>
            </a:pathLst>
          </a:custGeom>
          <a:blipFill rotWithShape="1">
            <a:blip r:embed="rId4">
              <a:alphaModFix/>
            </a:blip>
            <a:stretch>
              <a:fillRect b="0" l="-26725" r="-26726"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6" name="Google Shape;206;p7"/>
          <p:cNvSpPr txBox="1"/>
          <p:nvPr/>
        </p:nvSpPr>
        <p:spPr>
          <a:xfrm>
            <a:off x="1571928" y="3211025"/>
            <a:ext cx="10148825" cy="3969725"/>
          </a:xfrm>
          <a:prstGeom prst="rect">
            <a:avLst/>
          </a:prstGeom>
          <a:noFill/>
          <a:ln>
            <a:noFill/>
          </a:ln>
        </p:spPr>
        <p:txBody>
          <a:bodyPr anchorCtr="0" anchor="t" bIns="0" lIns="0" spcFirstLastPara="1" rIns="0" wrap="square" tIns="0">
            <a:spAutoFit/>
          </a:bodyPr>
          <a:lstStyle/>
          <a:p>
            <a:pPr indent="0" lvl="0" marL="0" marR="0" rtl="0" algn="ctr">
              <a:lnSpc>
                <a:spcPct val="110999"/>
              </a:lnSpc>
              <a:spcBef>
                <a:spcPts val="0"/>
              </a:spcBef>
              <a:spcAft>
                <a:spcPts val="0"/>
              </a:spcAft>
              <a:buNone/>
            </a:pPr>
            <a:r>
              <a:rPr lang="en-US" sz="13891">
                <a:solidFill>
                  <a:srgbClr val="000000"/>
                </a:solidFill>
                <a:latin typeface="Bebas Neue"/>
                <a:ea typeface="Bebas Neue"/>
                <a:cs typeface="Bebas Neue"/>
                <a:sym typeface="Bebas Neue"/>
              </a:rPr>
              <a:t>NEXT-GENERATION FIRE WALL</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8"/>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212" name="Google Shape;212;p8"/>
          <p:cNvGrpSpPr/>
          <p:nvPr/>
        </p:nvGrpSpPr>
        <p:grpSpPr>
          <a:xfrm>
            <a:off x="14044816" y="6441615"/>
            <a:ext cx="4243184" cy="3845385"/>
            <a:chOff x="0" y="-38100"/>
            <a:chExt cx="812800" cy="736600"/>
          </a:xfrm>
        </p:grpSpPr>
        <p:sp>
          <p:nvSpPr>
            <p:cNvPr id="213" name="Google Shape;213;p8"/>
            <p:cNvSpPr/>
            <p:nvPr/>
          </p:nvSpPr>
          <p:spPr>
            <a:xfrm>
              <a:off x="0" y="0"/>
              <a:ext cx="812800" cy="698500"/>
            </a:xfrm>
            <a:custGeom>
              <a:rect b="b" l="l" r="r" t="t"/>
              <a:pathLst>
                <a:path extrusionOk="0"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97A2A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4" name="Google Shape;214;p8"/>
            <p:cNvSpPr txBox="1"/>
            <p:nvPr/>
          </p:nvSpPr>
          <p:spPr>
            <a:xfrm>
              <a:off x="114300" y="-38100"/>
              <a:ext cx="584200" cy="7366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215" name="Google Shape;215;p8"/>
          <p:cNvGrpSpPr/>
          <p:nvPr/>
        </p:nvGrpSpPr>
        <p:grpSpPr>
          <a:xfrm>
            <a:off x="0" y="6441615"/>
            <a:ext cx="4243184" cy="3845385"/>
            <a:chOff x="0" y="-38100"/>
            <a:chExt cx="812800" cy="736600"/>
          </a:xfrm>
        </p:grpSpPr>
        <p:sp>
          <p:nvSpPr>
            <p:cNvPr id="216" name="Google Shape;216;p8"/>
            <p:cNvSpPr/>
            <p:nvPr/>
          </p:nvSpPr>
          <p:spPr>
            <a:xfrm>
              <a:off x="0" y="0"/>
              <a:ext cx="812800" cy="698500"/>
            </a:xfrm>
            <a:custGeom>
              <a:rect b="b" l="l" r="r" t="t"/>
              <a:pathLst>
                <a:path extrusionOk="0"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97A2A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7" name="Google Shape;217;p8"/>
            <p:cNvSpPr txBox="1"/>
            <p:nvPr/>
          </p:nvSpPr>
          <p:spPr>
            <a:xfrm>
              <a:off x="114300" y="-38100"/>
              <a:ext cx="584200" cy="7366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218" name="Google Shape;218;p8"/>
          <p:cNvGrpSpPr/>
          <p:nvPr/>
        </p:nvGrpSpPr>
        <p:grpSpPr>
          <a:xfrm>
            <a:off x="0" y="-72331"/>
            <a:ext cx="18288000" cy="1963757"/>
            <a:chOff x="0" y="-19050"/>
            <a:chExt cx="4816593" cy="517203"/>
          </a:xfrm>
        </p:grpSpPr>
        <p:sp>
          <p:nvSpPr>
            <p:cNvPr id="219" name="Google Shape;219;p8"/>
            <p:cNvSpPr/>
            <p:nvPr/>
          </p:nvSpPr>
          <p:spPr>
            <a:xfrm>
              <a:off x="0" y="0"/>
              <a:ext cx="4816592" cy="498153"/>
            </a:xfrm>
            <a:custGeom>
              <a:rect b="b" l="l" r="r" t="t"/>
              <a:pathLst>
                <a:path extrusionOk="0" h="498153" w="4816592">
                  <a:moveTo>
                    <a:pt x="0" y="0"/>
                  </a:moveTo>
                  <a:lnTo>
                    <a:pt x="4816592" y="0"/>
                  </a:lnTo>
                  <a:lnTo>
                    <a:pt x="4816592" y="498153"/>
                  </a:lnTo>
                  <a:lnTo>
                    <a:pt x="0" y="498153"/>
                  </a:lnTo>
                  <a:close/>
                </a:path>
              </a:pathLst>
            </a:custGeom>
            <a:solidFill>
              <a:srgbClr val="776F6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0" name="Google Shape;220;p8"/>
            <p:cNvSpPr txBox="1"/>
            <p:nvPr/>
          </p:nvSpPr>
          <p:spPr>
            <a:xfrm>
              <a:off x="0" y="-19050"/>
              <a:ext cx="4816593" cy="517203"/>
            </a:xfrm>
            <a:prstGeom prst="rect">
              <a:avLst/>
            </a:prstGeom>
            <a:noFill/>
            <a:ln>
              <a:noFill/>
            </a:ln>
          </p:spPr>
          <p:txBody>
            <a:bodyPr anchorCtr="0" anchor="ctr" bIns="50800" lIns="50800" spcFirstLastPara="1" rIns="50800" wrap="square" tIns="50800">
              <a:noAutofit/>
            </a:bodyPr>
            <a:lstStyle/>
            <a:p>
              <a:pPr indent="0" lvl="0" marL="0" marR="0" rtl="0" algn="ctr">
                <a:lnSpc>
                  <a:spcPct val="158833"/>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221" name="Google Shape;221;p8"/>
          <p:cNvGrpSpPr/>
          <p:nvPr/>
        </p:nvGrpSpPr>
        <p:grpSpPr>
          <a:xfrm>
            <a:off x="211861" y="1863753"/>
            <a:ext cx="13554350" cy="8236759"/>
            <a:chOff x="0" y="-38100"/>
            <a:chExt cx="3569870" cy="2169352"/>
          </a:xfrm>
        </p:grpSpPr>
        <p:sp>
          <p:nvSpPr>
            <p:cNvPr id="222" name="Google Shape;222;p8"/>
            <p:cNvSpPr/>
            <p:nvPr/>
          </p:nvSpPr>
          <p:spPr>
            <a:xfrm>
              <a:off x="0" y="0"/>
              <a:ext cx="3569870" cy="2131252"/>
            </a:xfrm>
            <a:custGeom>
              <a:rect b="b" l="l" r="r" t="t"/>
              <a:pathLst>
                <a:path extrusionOk="0" h="2131252" w="3569870">
                  <a:moveTo>
                    <a:pt x="29130" y="0"/>
                  </a:moveTo>
                  <a:lnTo>
                    <a:pt x="3540740" y="0"/>
                  </a:lnTo>
                  <a:cubicBezTo>
                    <a:pt x="3556828" y="0"/>
                    <a:pt x="3569870" y="13042"/>
                    <a:pt x="3569870" y="29130"/>
                  </a:cubicBezTo>
                  <a:lnTo>
                    <a:pt x="3569870" y="2102122"/>
                  </a:lnTo>
                  <a:cubicBezTo>
                    <a:pt x="3569870" y="2118210"/>
                    <a:pt x="3556828" y="2131252"/>
                    <a:pt x="3540740" y="2131252"/>
                  </a:cubicBezTo>
                  <a:lnTo>
                    <a:pt x="29130" y="2131252"/>
                  </a:lnTo>
                  <a:cubicBezTo>
                    <a:pt x="13042" y="2131252"/>
                    <a:pt x="0" y="2118210"/>
                    <a:pt x="0" y="2102122"/>
                  </a:cubicBezTo>
                  <a:lnTo>
                    <a:pt x="0" y="29130"/>
                  </a:lnTo>
                  <a:cubicBezTo>
                    <a:pt x="0" y="13042"/>
                    <a:pt x="13042" y="0"/>
                    <a:pt x="29130" y="0"/>
                  </a:cubicBezTo>
                  <a:close/>
                </a:path>
              </a:pathLst>
            </a:custGeom>
            <a:gradFill>
              <a:gsLst>
                <a:gs pos="0">
                  <a:srgbClr val="FFFFFF">
                    <a:alpha val="60392"/>
                  </a:srgbClr>
                </a:gs>
                <a:gs pos="100000">
                  <a:srgbClr val="E8E3DC">
                    <a:alpha val="89803"/>
                  </a:srgbClr>
                </a:gs>
              </a:gsLst>
              <a:lin ang="0" scaled="0"/>
            </a:gradFill>
            <a:ln cap="rnd" cmpd="sng" w="19050">
              <a:solidFill>
                <a:srgbClr val="333333">
                  <a:alpha val="89803"/>
                </a:srgbClr>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3" name="Google Shape;223;p8"/>
            <p:cNvSpPr txBox="1"/>
            <p:nvPr/>
          </p:nvSpPr>
          <p:spPr>
            <a:xfrm>
              <a:off x="0" y="-38100"/>
              <a:ext cx="3569870" cy="2169352"/>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24" name="Google Shape;224;p8"/>
          <p:cNvSpPr txBox="1"/>
          <p:nvPr/>
        </p:nvSpPr>
        <p:spPr>
          <a:xfrm>
            <a:off x="211861" y="2505710"/>
            <a:ext cx="12446143" cy="7536180"/>
          </a:xfrm>
          <a:prstGeom prst="rect">
            <a:avLst/>
          </a:prstGeom>
          <a:noFill/>
          <a:ln>
            <a:noFill/>
          </a:ln>
        </p:spPr>
        <p:txBody>
          <a:bodyPr anchorCtr="0" anchor="t" bIns="0" lIns="0" spcFirstLastPara="1" rIns="0" wrap="square" tIns="0">
            <a:spAutoFit/>
          </a:bodyPr>
          <a:lstStyle/>
          <a:p>
            <a:pPr indent="-356235" lvl="1" marL="712470" marR="0" rtl="0" algn="ctr">
              <a:lnSpc>
                <a:spcPct val="140000"/>
              </a:lnSpc>
              <a:spcBef>
                <a:spcPts val="0"/>
              </a:spcBef>
              <a:spcAft>
                <a:spcPts val="0"/>
              </a:spcAft>
              <a:buClr>
                <a:srgbClr val="000000"/>
              </a:buClr>
              <a:buSzPts val="3300"/>
              <a:buFont typeface="Arial"/>
              <a:buChar char="•"/>
            </a:pPr>
            <a:r>
              <a:rPr b="0" i="0" lang="en-US" sz="3300" u="none" cap="none" strike="noStrike">
                <a:solidFill>
                  <a:srgbClr val="000000"/>
                </a:solidFill>
                <a:latin typeface="DM Sans"/>
                <a:ea typeface="DM Sans"/>
                <a:cs typeface="DM Sans"/>
                <a:sym typeface="DM Sans"/>
              </a:rPr>
              <a:t>Tường lửa thế hệ tiếp theo (NGFW) là một lớp bảo mật xử lý lưu lượng mạng và áp dụng các quy tắc để chặn lưu lượng có khả năng gây nguy hiểm. NGFW phát triển và mở rộng khả năng của tường lửa truyền thống . Chúng thực hiện tất cả những gì tường lửa làm, nhưng mạnh mẽ hơn và có thêm các tính năng.</a:t>
            </a:r>
            <a:endParaRPr/>
          </a:p>
          <a:p>
            <a:pPr indent="-356235" lvl="1" marL="712470" marR="0" rtl="0" algn="ctr">
              <a:lnSpc>
                <a:spcPct val="140000"/>
              </a:lnSpc>
              <a:spcBef>
                <a:spcPts val="0"/>
              </a:spcBef>
              <a:spcAft>
                <a:spcPts val="0"/>
              </a:spcAft>
              <a:buClr>
                <a:srgbClr val="000000"/>
              </a:buClr>
              <a:buSzPts val="3300"/>
              <a:buFont typeface="Arial"/>
              <a:buChar char="•"/>
            </a:pPr>
            <a:r>
              <a:rPr b="0" i="0" lang="en-US" sz="3300" u="none" cap="none" strike="noStrike">
                <a:solidFill>
                  <a:srgbClr val="000000"/>
                </a:solidFill>
                <a:latin typeface="DM Sans"/>
                <a:ea typeface="DM Sans"/>
                <a:cs typeface="DM Sans"/>
                <a:sym typeface="DM Sans"/>
              </a:rPr>
              <a:t>Ngày nay các mã độc thường ẩn sâu trong các gói tin thông thường (chẳng hạn gói tin duyệt web) của người dùng, cùng với sự phổ cập của SSL/TLS thì chỉ NGFW với khả năng kiểm tra sâu các gói tin thì mới có thể phát hiện ra được. Do đó NGFW là phòng tuyến bảo vệ tiêu chuẩn cần thiết nhất cho doanh nghiệp trong thời đại hiện nay.</a:t>
            </a:r>
            <a:endParaRPr/>
          </a:p>
          <a:p>
            <a:pPr indent="0" lvl="0" marL="0" marR="0" rtl="0" algn="ctr">
              <a:lnSpc>
                <a:spcPct val="140000"/>
              </a:lnSpc>
              <a:spcBef>
                <a:spcPts val="0"/>
              </a:spcBef>
              <a:spcAft>
                <a:spcPts val="0"/>
              </a:spcAft>
              <a:buNone/>
            </a:pPr>
            <a:r>
              <a:t/>
            </a:r>
            <a:endParaRPr sz="3300">
              <a:solidFill>
                <a:srgbClr val="000000"/>
              </a:solidFill>
              <a:latin typeface="DM Sans"/>
              <a:ea typeface="DM Sans"/>
              <a:cs typeface="DM Sans"/>
              <a:sym typeface="DM Sans"/>
            </a:endParaRPr>
          </a:p>
        </p:txBody>
      </p:sp>
      <p:sp>
        <p:nvSpPr>
          <p:cNvPr id="225" name="Google Shape;225;p8"/>
          <p:cNvSpPr/>
          <p:nvPr/>
        </p:nvSpPr>
        <p:spPr>
          <a:xfrm>
            <a:off x="12658003" y="3552326"/>
            <a:ext cx="5905690" cy="4911431"/>
          </a:xfrm>
          <a:custGeom>
            <a:rect b="b" l="l" r="r" t="t"/>
            <a:pathLst>
              <a:path extrusionOk="0" h="4911431" w="5905690">
                <a:moveTo>
                  <a:pt x="0" y="0"/>
                </a:moveTo>
                <a:lnTo>
                  <a:pt x="5905691" y="0"/>
                </a:lnTo>
                <a:lnTo>
                  <a:pt x="5905691" y="4911431"/>
                </a:lnTo>
                <a:lnTo>
                  <a:pt x="0" y="4911431"/>
                </a:lnTo>
                <a:lnTo>
                  <a:pt x="0" y="0"/>
                </a:lnTo>
                <a:close/>
              </a:path>
            </a:pathLst>
          </a:custGeom>
          <a:blipFill rotWithShape="1">
            <a:blip r:embed="rId4">
              <a:alphaModFix/>
            </a:blip>
            <a:stretch>
              <a:fillRect b="0" l="0" r="-9246"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6" name="Google Shape;226;p8"/>
          <p:cNvSpPr txBox="1"/>
          <p:nvPr/>
        </p:nvSpPr>
        <p:spPr>
          <a:xfrm>
            <a:off x="4521789" y="452621"/>
            <a:ext cx="9244422" cy="1037858"/>
          </a:xfrm>
          <a:prstGeom prst="rect">
            <a:avLst/>
          </a:prstGeom>
          <a:noFill/>
          <a:ln>
            <a:noFill/>
          </a:ln>
        </p:spPr>
        <p:txBody>
          <a:bodyPr anchorCtr="0" anchor="t" bIns="0" lIns="0" spcFirstLastPara="1" rIns="0" wrap="square" tIns="0">
            <a:spAutoFit/>
          </a:bodyPr>
          <a:lstStyle/>
          <a:p>
            <a:pPr indent="0" lvl="0" marL="0" marR="0" rtl="0" algn="ctr">
              <a:lnSpc>
                <a:spcPct val="137992"/>
              </a:lnSpc>
              <a:spcBef>
                <a:spcPts val="0"/>
              </a:spcBef>
              <a:spcAft>
                <a:spcPts val="0"/>
              </a:spcAft>
              <a:buNone/>
            </a:pPr>
            <a:r>
              <a:rPr lang="en-US" sz="6096">
                <a:solidFill>
                  <a:srgbClr val="FFFFFF"/>
                </a:solidFill>
                <a:latin typeface="Oswald"/>
                <a:ea typeface="Oswald"/>
                <a:cs typeface="Oswald"/>
                <a:sym typeface="Oswald"/>
              </a:rPr>
              <a:t>GIỚI THIỆU</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9"/>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232" name="Google Shape;232;p9"/>
          <p:cNvGrpSpPr/>
          <p:nvPr/>
        </p:nvGrpSpPr>
        <p:grpSpPr>
          <a:xfrm>
            <a:off x="14044816" y="6441615"/>
            <a:ext cx="4243184" cy="3845385"/>
            <a:chOff x="0" y="-38100"/>
            <a:chExt cx="812800" cy="736600"/>
          </a:xfrm>
        </p:grpSpPr>
        <p:sp>
          <p:nvSpPr>
            <p:cNvPr id="233" name="Google Shape;233;p9"/>
            <p:cNvSpPr/>
            <p:nvPr/>
          </p:nvSpPr>
          <p:spPr>
            <a:xfrm>
              <a:off x="0" y="0"/>
              <a:ext cx="812800" cy="698500"/>
            </a:xfrm>
            <a:custGeom>
              <a:rect b="b" l="l" r="r" t="t"/>
              <a:pathLst>
                <a:path extrusionOk="0"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97A2A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4" name="Google Shape;234;p9"/>
            <p:cNvSpPr txBox="1"/>
            <p:nvPr/>
          </p:nvSpPr>
          <p:spPr>
            <a:xfrm>
              <a:off x="114300" y="-38100"/>
              <a:ext cx="584200" cy="7366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235" name="Google Shape;235;p9"/>
          <p:cNvGrpSpPr/>
          <p:nvPr/>
        </p:nvGrpSpPr>
        <p:grpSpPr>
          <a:xfrm>
            <a:off x="0" y="6441615"/>
            <a:ext cx="4243184" cy="3845385"/>
            <a:chOff x="0" y="-38100"/>
            <a:chExt cx="812800" cy="736600"/>
          </a:xfrm>
        </p:grpSpPr>
        <p:sp>
          <p:nvSpPr>
            <p:cNvPr id="236" name="Google Shape;236;p9"/>
            <p:cNvSpPr/>
            <p:nvPr/>
          </p:nvSpPr>
          <p:spPr>
            <a:xfrm>
              <a:off x="0" y="0"/>
              <a:ext cx="812800" cy="698500"/>
            </a:xfrm>
            <a:custGeom>
              <a:rect b="b" l="l" r="r" t="t"/>
              <a:pathLst>
                <a:path extrusionOk="0"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97A2A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7" name="Google Shape;237;p9"/>
            <p:cNvSpPr txBox="1"/>
            <p:nvPr/>
          </p:nvSpPr>
          <p:spPr>
            <a:xfrm>
              <a:off x="114300" y="-38100"/>
              <a:ext cx="584200" cy="7366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238" name="Google Shape;238;p9"/>
          <p:cNvGrpSpPr/>
          <p:nvPr/>
        </p:nvGrpSpPr>
        <p:grpSpPr>
          <a:xfrm>
            <a:off x="0" y="-72331"/>
            <a:ext cx="18288000" cy="1963757"/>
            <a:chOff x="0" y="-19050"/>
            <a:chExt cx="4816593" cy="517203"/>
          </a:xfrm>
        </p:grpSpPr>
        <p:sp>
          <p:nvSpPr>
            <p:cNvPr id="239" name="Google Shape;239;p9"/>
            <p:cNvSpPr/>
            <p:nvPr/>
          </p:nvSpPr>
          <p:spPr>
            <a:xfrm>
              <a:off x="0" y="0"/>
              <a:ext cx="4816592" cy="498153"/>
            </a:xfrm>
            <a:custGeom>
              <a:rect b="b" l="l" r="r" t="t"/>
              <a:pathLst>
                <a:path extrusionOk="0" h="498153" w="4816592">
                  <a:moveTo>
                    <a:pt x="0" y="0"/>
                  </a:moveTo>
                  <a:lnTo>
                    <a:pt x="4816592" y="0"/>
                  </a:lnTo>
                  <a:lnTo>
                    <a:pt x="4816592" y="498153"/>
                  </a:lnTo>
                  <a:lnTo>
                    <a:pt x="0" y="498153"/>
                  </a:lnTo>
                  <a:close/>
                </a:path>
              </a:pathLst>
            </a:custGeom>
            <a:solidFill>
              <a:srgbClr val="776F6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0" name="Google Shape;240;p9"/>
            <p:cNvSpPr txBox="1"/>
            <p:nvPr/>
          </p:nvSpPr>
          <p:spPr>
            <a:xfrm>
              <a:off x="0" y="-19050"/>
              <a:ext cx="4816593" cy="517203"/>
            </a:xfrm>
            <a:prstGeom prst="rect">
              <a:avLst/>
            </a:prstGeom>
            <a:noFill/>
            <a:ln>
              <a:noFill/>
            </a:ln>
          </p:spPr>
          <p:txBody>
            <a:bodyPr anchorCtr="0" anchor="ctr" bIns="50800" lIns="50800" spcFirstLastPara="1" rIns="50800" wrap="square" tIns="50800">
              <a:noAutofit/>
            </a:bodyPr>
            <a:lstStyle/>
            <a:p>
              <a:pPr indent="0" lvl="0" marL="0" marR="0" rtl="0" algn="ctr">
                <a:lnSpc>
                  <a:spcPct val="158833"/>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241" name="Google Shape;241;p9"/>
          <p:cNvGrpSpPr/>
          <p:nvPr/>
        </p:nvGrpSpPr>
        <p:grpSpPr>
          <a:xfrm>
            <a:off x="211861" y="1863753"/>
            <a:ext cx="13554350" cy="8236759"/>
            <a:chOff x="0" y="-38100"/>
            <a:chExt cx="3569870" cy="2169352"/>
          </a:xfrm>
        </p:grpSpPr>
        <p:sp>
          <p:nvSpPr>
            <p:cNvPr id="242" name="Google Shape;242;p9"/>
            <p:cNvSpPr/>
            <p:nvPr/>
          </p:nvSpPr>
          <p:spPr>
            <a:xfrm>
              <a:off x="0" y="0"/>
              <a:ext cx="3569870" cy="2131252"/>
            </a:xfrm>
            <a:custGeom>
              <a:rect b="b" l="l" r="r" t="t"/>
              <a:pathLst>
                <a:path extrusionOk="0" h="2131252" w="3569870">
                  <a:moveTo>
                    <a:pt x="29130" y="0"/>
                  </a:moveTo>
                  <a:lnTo>
                    <a:pt x="3540740" y="0"/>
                  </a:lnTo>
                  <a:cubicBezTo>
                    <a:pt x="3556828" y="0"/>
                    <a:pt x="3569870" y="13042"/>
                    <a:pt x="3569870" y="29130"/>
                  </a:cubicBezTo>
                  <a:lnTo>
                    <a:pt x="3569870" y="2102122"/>
                  </a:lnTo>
                  <a:cubicBezTo>
                    <a:pt x="3569870" y="2118210"/>
                    <a:pt x="3556828" y="2131252"/>
                    <a:pt x="3540740" y="2131252"/>
                  </a:cubicBezTo>
                  <a:lnTo>
                    <a:pt x="29130" y="2131252"/>
                  </a:lnTo>
                  <a:cubicBezTo>
                    <a:pt x="13042" y="2131252"/>
                    <a:pt x="0" y="2118210"/>
                    <a:pt x="0" y="2102122"/>
                  </a:cubicBezTo>
                  <a:lnTo>
                    <a:pt x="0" y="29130"/>
                  </a:lnTo>
                  <a:cubicBezTo>
                    <a:pt x="0" y="13042"/>
                    <a:pt x="13042" y="0"/>
                    <a:pt x="29130" y="0"/>
                  </a:cubicBezTo>
                  <a:close/>
                </a:path>
              </a:pathLst>
            </a:custGeom>
            <a:gradFill>
              <a:gsLst>
                <a:gs pos="0">
                  <a:srgbClr val="FFFFFF">
                    <a:alpha val="60392"/>
                  </a:srgbClr>
                </a:gs>
                <a:gs pos="100000">
                  <a:srgbClr val="E8E3DC">
                    <a:alpha val="89803"/>
                  </a:srgbClr>
                </a:gs>
              </a:gsLst>
              <a:lin ang="0" scaled="0"/>
            </a:gradFill>
            <a:ln cap="rnd" cmpd="sng" w="19050">
              <a:solidFill>
                <a:srgbClr val="333333">
                  <a:alpha val="89803"/>
                </a:srgbClr>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3" name="Google Shape;243;p9"/>
            <p:cNvSpPr txBox="1"/>
            <p:nvPr/>
          </p:nvSpPr>
          <p:spPr>
            <a:xfrm>
              <a:off x="0" y="-38100"/>
              <a:ext cx="3569870" cy="2169352"/>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44" name="Google Shape;244;p9"/>
          <p:cNvSpPr/>
          <p:nvPr/>
        </p:nvSpPr>
        <p:spPr>
          <a:xfrm>
            <a:off x="11778954" y="6232756"/>
            <a:ext cx="6314359" cy="3267681"/>
          </a:xfrm>
          <a:custGeom>
            <a:rect b="b" l="l" r="r" t="t"/>
            <a:pathLst>
              <a:path extrusionOk="0" h="3267681" w="6314359">
                <a:moveTo>
                  <a:pt x="0" y="0"/>
                </a:moveTo>
                <a:lnTo>
                  <a:pt x="6314359" y="0"/>
                </a:lnTo>
                <a:lnTo>
                  <a:pt x="6314359" y="3267681"/>
                </a:lnTo>
                <a:lnTo>
                  <a:pt x="0" y="3267681"/>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5" name="Google Shape;245;p9"/>
          <p:cNvSpPr/>
          <p:nvPr/>
        </p:nvSpPr>
        <p:spPr>
          <a:xfrm>
            <a:off x="11778954" y="2742226"/>
            <a:ext cx="6314359" cy="3047487"/>
          </a:xfrm>
          <a:custGeom>
            <a:rect b="b" l="l" r="r" t="t"/>
            <a:pathLst>
              <a:path extrusionOk="0" h="3047487" w="6314359">
                <a:moveTo>
                  <a:pt x="0" y="0"/>
                </a:moveTo>
                <a:lnTo>
                  <a:pt x="6314359" y="0"/>
                </a:lnTo>
                <a:lnTo>
                  <a:pt x="6314359" y="3047487"/>
                </a:lnTo>
                <a:lnTo>
                  <a:pt x="0" y="3047487"/>
                </a:lnTo>
                <a:lnTo>
                  <a:pt x="0" y="0"/>
                </a:lnTo>
                <a:close/>
              </a:path>
            </a:pathLst>
          </a:custGeom>
          <a:blipFill rotWithShape="1">
            <a:blip r:embed="rId5">
              <a:alphaModFix/>
            </a:blip>
            <a:stretch>
              <a:fillRect b="0" l="0" r="-1871"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6" name="Google Shape;246;p9"/>
          <p:cNvSpPr txBox="1"/>
          <p:nvPr/>
        </p:nvSpPr>
        <p:spPr>
          <a:xfrm>
            <a:off x="449085" y="2788642"/>
            <a:ext cx="13105265" cy="288798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en-US" sz="3300">
                <a:solidFill>
                  <a:srgbClr val="000000"/>
                </a:solidFill>
                <a:latin typeface="DM Sans"/>
                <a:ea typeface="DM Sans"/>
                <a:cs typeface="DM Sans"/>
                <a:sym typeface="DM Sans"/>
              </a:rPr>
              <a:t>NGFW (Next-generation Firewall) là công nghệ tường lửa thế hệ thứ ba, dựa trên phần cứng hoặc phần mềm, có khả năng phát hiện và ngăn chặn các cuộc tấn công tinh vi bằng cách thực thi chính sách bảo mật ở mức độ ứng dụng, giao thức và cổng.</a:t>
            </a:r>
            <a:endParaRPr/>
          </a:p>
          <a:p>
            <a:pPr indent="0" lvl="0" marL="0" marR="0" rtl="0" algn="l">
              <a:lnSpc>
                <a:spcPct val="140000"/>
              </a:lnSpc>
              <a:spcBef>
                <a:spcPts val="0"/>
              </a:spcBef>
              <a:spcAft>
                <a:spcPts val="0"/>
              </a:spcAft>
              <a:buNone/>
            </a:pPr>
            <a:r>
              <a:t/>
            </a:r>
            <a:endParaRPr sz="3300">
              <a:solidFill>
                <a:srgbClr val="000000"/>
              </a:solidFill>
              <a:latin typeface="DM Sans"/>
              <a:ea typeface="DM Sans"/>
              <a:cs typeface="DM Sans"/>
              <a:sym typeface="DM Sans"/>
            </a:endParaRPr>
          </a:p>
        </p:txBody>
      </p:sp>
      <p:sp>
        <p:nvSpPr>
          <p:cNvPr id="247" name="Google Shape;247;p9"/>
          <p:cNvSpPr txBox="1"/>
          <p:nvPr/>
        </p:nvSpPr>
        <p:spPr>
          <a:xfrm>
            <a:off x="4521789" y="452621"/>
            <a:ext cx="9244422" cy="1037858"/>
          </a:xfrm>
          <a:prstGeom prst="rect">
            <a:avLst/>
          </a:prstGeom>
          <a:noFill/>
          <a:ln>
            <a:noFill/>
          </a:ln>
        </p:spPr>
        <p:txBody>
          <a:bodyPr anchorCtr="0" anchor="t" bIns="0" lIns="0" spcFirstLastPara="1" rIns="0" wrap="square" tIns="0">
            <a:spAutoFit/>
          </a:bodyPr>
          <a:lstStyle/>
          <a:p>
            <a:pPr indent="0" lvl="0" marL="0" marR="0" rtl="0" algn="ctr">
              <a:lnSpc>
                <a:spcPct val="137992"/>
              </a:lnSpc>
              <a:spcBef>
                <a:spcPts val="0"/>
              </a:spcBef>
              <a:spcAft>
                <a:spcPts val="0"/>
              </a:spcAft>
              <a:buNone/>
            </a:pPr>
            <a:r>
              <a:rPr lang="en-US" sz="6096">
                <a:solidFill>
                  <a:srgbClr val="FFFFFF"/>
                </a:solidFill>
                <a:latin typeface="Oswald"/>
                <a:ea typeface="Oswald"/>
                <a:cs typeface="Oswald"/>
                <a:sym typeface="Oswald"/>
              </a:rPr>
              <a:t>KHÁI NIỆM</a:t>
            </a:r>
            <a:endParaRPr/>
          </a:p>
        </p:txBody>
      </p:sp>
      <p:sp>
        <p:nvSpPr>
          <p:cNvPr id="248" name="Google Shape;248;p9"/>
          <p:cNvSpPr txBox="1"/>
          <p:nvPr/>
        </p:nvSpPr>
        <p:spPr>
          <a:xfrm>
            <a:off x="449085" y="5319597"/>
            <a:ext cx="13317126" cy="4180840"/>
          </a:xfrm>
          <a:prstGeom prst="rect">
            <a:avLst/>
          </a:prstGeom>
          <a:noFill/>
          <a:ln>
            <a:noFill/>
          </a:ln>
        </p:spPr>
        <p:txBody>
          <a:bodyPr anchorCtr="0" anchor="t" bIns="0" lIns="0" spcFirstLastPara="1" rIns="0" wrap="square" tIns="0">
            <a:spAutoFit/>
          </a:bodyPr>
          <a:lstStyle/>
          <a:p>
            <a:pPr indent="0" lvl="0" marL="0" marR="0" rtl="0" algn="l">
              <a:lnSpc>
                <a:spcPct val="140011"/>
              </a:lnSpc>
              <a:spcBef>
                <a:spcPts val="0"/>
              </a:spcBef>
              <a:spcAft>
                <a:spcPts val="0"/>
              </a:spcAft>
              <a:buNone/>
            </a:pPr>
            <a:r>
              <a:rPr lang="en-US" sz="3399">
                <a:solidFill>
                  <a:srgbClr val="000000"/>
                </a:solidFill>
                <a:latin typeface="DM Sans"/>
                <a:ea typeface="DM Sans"/>
                <a:cs typeface="DM Sans"/>
                <a:sym typeface="DM Sans"/>
              </a:rPr>
              <a:t>Điểm mới:</a:t>
            </a:r>
            <a:endParaRPr/>
          </a:p>
          <a:p>
            <a:pPr indent="-367030" lvl="1" marL="734059" marR="0" rtl="0" algn="l">
              <a:lnSpc>
                <a:spcPct val="140011"/>
              </a:lnSpc>
              <a:spcBef>
                <a:spcPts val="0"/>
              </a:spcBef>
              <a:spcAft>
                <a:spcPts val="0"/>
              </a:spcAft>
              <a:buClr>
                <a:srgbClr val="000000"/>
              </a:buClr>
              <a:buSzPts val="3399"/>
              <a:buFont typeface="Arial"/>
              <a:buChar char="•"/>
            </a:pPr>
            <a:r>
              <a:rPr b="0" i="0" lang="en-US" sz="3399" u="none" cap="none" strike="noStrike">
                <a:solidFill>
                  <a:srgbClr val="000000"/>
                </a:solidFill>
                <a:latin typeface="DM Sans"/>
                <a:ea typeface="DM Sans"/>
                <a:cs typeface="DM Sans"/>
                <a:sym typeface="DM Sans"/>
              </a:rPr>
              <a:t>Cộng thêm chức năng kiểm tra sâu nội dung gói tin - giải mã SSL/TLS để phát hiện hiểm họa nằm sâu trong gói tin đã mã hóa từ đó kích hoạt cơ chế phòng chống xâm nhập</a:t>
            </a:r>
            <a:endParaRPr/>
          </a:p>
          <a:p>
            <a:pPr indent="-367030" lvl="1" marL="734059" marR="0" rtl="0" algn="l">
              <a:lnSpc>
                <a:spcPct val="140011"/>
              </a:lnSpc>
              <a:spcBef>
                <a:spcPts val="0"/>
              </a:spcBef>
              <a:spcAft>
                <a:spcPts val="0"/>
              </a:spcAft>
              <a:buClr>
                <a:srgbClr val="000000"/>
              </a:buClr>
              <a:buSzPts val="3399"/>
              <a:buFont typeface="Arial"/>
              <a:buChar char="•"/>
            </a:pPr>
            <a:r>
              <a:rPr b="0" i="0" lang="en-US" sz="3399" u="none" cap="none" strike="noStrike">
                <a:solidFill>
                  <a:srgbClr val="000000"/>
                </a:solidFill>
                <a:latin typeface="DM Sans"/>
                <a:ea typeface="DM Sans"/>
                <a:cs typeface="DM Sans"/>
                <a:sym typeface="DM Sans"/>
              </a:rPr>
              <a:t>Ngoài ra chúng còn có thể tích hợp thêm tính năng lọc url, lọc ứng dụng, phòng chống download/upload mã độc, phòng chống virus, kiểm soát người dùng/thiết bị gia nhập mạng.</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2006-08-16T00:00:00Z</dcterms:created>
</cp:coreProperties>
</file>